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  <p:sldMasterId id="2147483981" r:id="rId5"/>
  </p:sldMasterIdLst>
  <p:notesMasterIdLst>
    <p:notesMasterId r:id="rId7"/>
  </p:notesMasterIdLst>
  <p:handoutMasterIdLst>
    <p:handoutMasterId r:id="rId8"/>
  </p:handoutMasterIdLst>
  <p:sldIdLst>
    <p:sldId id="265" r:id="rId6"/>
  </p:sldIdLst>
  <p:sldSz cx="30275213" cy="42811700"/>
  <p:notesSz cx="6794500" cy="9906000"/>
  <p:defaultTextStyle>
    <a:defPPr>
      <a:defRPr lang="de-DE"/>
    </a:defPPr>
    <a:lvl1pPr algn="l" defTabSz="2085640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charset="0"/>
        <a:ea typeface="MS PGothic" charset="0"/>
        <a:cs typeface="MS PGothic" charset="0"/>
      </a:defRPr>
    </a:lvl1pPr>
    <a:lvl2pPr marL="2085640" indent="-1438044" algn="l" defTabSz="2085640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charset="0"/>
        <a:ea typeface="MS PGothic" charset="0"/>
        <a:cs typeface="MS PGothic" charset="0"/>
      </a:defRPr>
    </a:lvl2pPr>
    <a:lvl3pPr marL="4172868" indent="-2879263" algn="l" defTabSz="2085640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charset="0"/>
        <a:ea typeface="MS PGothic" charset="0"/>
        <a:cs typeface="MS PGothic" charset="0"/>
      </a:defRPr>
    </a:lvl3pPr>
    <a:lvl4pPr marL="6261682" indent="-4322068" algn="l" defTabSz="2085640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charset="0"/>
        <a:ea typeface="MS PGothic" charset="0"/>
        <a:cs typeface="MS PGothic" charset="0"/>
      </a:defRPr>
    </a:lvl4pPr>
    <a:lvl5pPr marL="8348908" indent="-5763287" algn="l" defTabSz="2085640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charset="0"/>
        <a:ea typeface="MS PGothic" charset="0"/>
        <a:cs typeface="MS PGothic" charset="0"/>
      </a:defRPr>
    </a:lvl5pPr>
    <a:lvl6pPr marL="2285633" algn="l" defTabSz="457127" rtl="0" eaLnBrk="1" latinLnBrk="0" hangingPunct="1">
      <a:defRPr sz="8200" kern="1200">
        <a:solidFill>
          <a:schemeClr val="tx1"/>
        </a:solidFill>
        <a:latin typeface="Calibri" charset="0"/>
        <a:ea typeface="MS PGothic" charset="0"/>
        <a:cs typeface="MS PGothic" charset="0"/>
      </a:defRPr>
    </a:lvl6pPr>
    <a:lvl7pPr marL="2742759" algn="l" defTabSz="457127" rtl="0" eaLnBrk="1" latinLnBrk="0" hangingPunct="1">
      <a:defRPr sz="8200" kern="1200">
        <a:solidFill>
          <a:schemeClr val="tx1"/>
        </a:solidFill>
        <a:latin typeface="Calibri" charset="0"/>
        <a:ea typeface="MS PGothic" charset="0"/>
        <a:cs typeface="MS PGothic" charset="0"/>
      </a:defRPr>
    </a:lvl7pPr>
    <a:lvl8pPr marL="3199886" algn="l" defTabSz="457127" rtl="0" eaLnBrk="1" latinLnBrk="0" hangingPunct="1">
      <a:defRPr sz="8200" kern="1200">
        <a:solidFill>
          <a:schemeClr val="tx1"/>
        </a:solidFill>
        <a:latin typeface="Calibri" charset="0"/>
        <a:ea typeface="MS PGothic" charset="0"/>
        <a:cs typeface="MS PGothic" charset="0"/>
      </a:defRPr>
    </a:lvl8pPr>
    <a:lvl9pPr marL="3657013" algn="l" defTabSz="457127" rtl="0" eaLnBrk="1" latinLnBrk="0" hangingPunct="1">
      <a:defRPr sz="8200" kern="1200">
        <a:solidFill>
          <a:schemeClr val="tx1"/>
        </a:solidFill>
        <a:latin typeface="Calibri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485">
          <p15:clr>
            <a:srgbClr val="A4A3A4"/>
          </p15:clr>
        </p15:guide>
        <p15:guide id="2" pos="95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lari Enrica" initials="S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8F"/>
    <a:srgbClr val="009900"/>
    <a:srgbClr val="0000FF"/>
    <a:srgbClr val="FF0000"/>
    <a:srgbClr val="0066FF"/>
    <a:srgbClr val="2B8987"/>
    <a:srgbClr val="FAA500"/>
    <a:srgbClr val="697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76" autoAdjust="0"/>
    <p:restoredTop sz="96341" autoAdjust="0"/>
  </p:normalViewPr>
  <p:slideViewPr>
    <p:cSldViewPr snapToGrid="0" snapToObjects="1">
      <p:cViewPr>
        <p:scale>
          <a:sx n="38" d="100"/>
          <a:sy n="38" d="100"/>
        </p:scale>
        <p:origin x="1792" y="-4944"/>
      </p:cViewPr>
      <p:guideLst>
        <p:guide orient="horz" pos="13485"/>
        <p:guide pos="95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-1884" y="-78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Pre-Event Generation Mix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C19-9341-8327-9538D452302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C19-9341-8327-9538D452302A}"/>
              </c:ext>
            </c:extLst>
          </c:dPt>
          <c:dPt>
            <c:idx val="2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C19-9341-8327-9538D452302A}"/>
              </c:ext>
            </c:extLst>
          </c:dPt>
          <c:dLbls>
            <c:dLbl>
              <c:idx val="0"/>
              <c:layout>
                <c:manualLayout>
                  <c:x val="3.3420276759060473E-2"/>
                  <c:y val="1.6484790996584779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defRPr>
                    </a:pPr>
                    <a:fld id="{E2536164-F421-4CF7-852B-F192D9CDBD24}" type="CATEGORYNAME">
                      <a:rPr lang="en-US" sz="1400" b="0" smtClean="0"/>
                      <a:pPr>
                        <a:defRPr sz="1400" b="0"/>
                      </a:pPr>
                      <a:t>[CATEGORY NAME]</a:t>
                    </a:fld>
                    <a:r>
                      <a:rPr lang="en-US" sz="1400" b="0" dirty="0"/>
                      <a:t> </a:t>
                    </a:r>
                    <a:fld id="{A421A105-8ED1-48EF-A28A-1D2F08E9C2FF}" type="VALUE">
                      <a:rPr lang="en-US" sz="1400" b="0" baseline="0" smtClean="0"/>
                      <a:pPr>
                        <a:defRPr sz="1400" b="0"/>
                      </a:pPr>
                      <a:t>[VALUE]</a:t>
                    </a:fld>
                    <a:r>
                      <a:rPr lang="en-US" sz="1400" b="0" baseline="0" dirty="0"/>
                      <a:t> MW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Arial Narrow" panose="020B0606020202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19991119916269"/>
                      <c:h val="0.336543858304735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C19-9341-8327-9538D452302A}"/>
                </c:ext>
              </c:extLst>
            </c:dLbl>
            <c:dLbl>
              <c:idx val="1"/>
              <c:layout>
                <c:manualLayout>
                  <c:x val="6.0332041308360729E-2"/>
                  <c:y val="-0.1057774951899080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defRPr>
                    </a:pPr>
                    <a:fld id="{515FF4F7-513D-4731-81AB-1959376370BC}" type="CATEGORYNAME">
                      <a:rPr lang="en-US" sz="1400" smtClean="0"/>
                      <a:pPr>
                        <a:defRPr sz="1400" b="0"/>
                      </a:pPr>
                      <a:t>[CATEGORY NAME]</a:t>
                    </a:fld>
                    <a:r>
                      <a:rPr lang="en-US" sz="1400" baseline="0" dirty="0"/>
                      <a:t> </a:t>
                    </a:r>
                  </a:p>
                  <a:p>
                    <a:pPr>
                      <a:defRPr sz="1400" b="0"/>
                    </a:pPr>
                    <a:fld id="{C8EBDCB9-BB4A-4523-8082-208044441F51}" type="VALUE">
                      <a:rPr lang="en-US" sz="1400" baseline="0" smtClean="0"/>
                      <a:pPr>
                        <a:defRPr sz="1400" b="0"/>
                      </a:pPr>
                      <a:t>[VALUE]</a:t>
                    </a:fld>
                    <a:r>
                      <a:rPr lang="en-US" sz="1400" baseline="0" dirty="0"/>
                      <a:t> MW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Arial Narrow" panose="020B0606020202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437308276969174"/>
                      <c:h val="0.336543858304735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C19-9341-8327-9538D452302A}"/>
                </c:ext>
              </c:extLst>
            </c:dLbl>
            <c:dLbl>
              <c:idx val="2"/>
              <c:layout>
                <c:manualLayout>
                  <c:x val="2.0827913418118842E-2"/>
                  <c:y val="-3.5585410190045665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defRPr>
                    </a:pPr>
                    <a:fld id="{3CCC36EA-99B3-437C-BC10-FD3DF10B41E5}" type="CATEGORYNAME">
                      <a:rPr lang="en-US" sz="1400" smtClean="0"/>
                      <a:pPr>
                        <a:defRPr sz="1400" b="0"/>
                      </a:pPr>
                      <a:t>[CATEGORY NAME]</a:t>
                    </a:fld>
                    <a:endParaRPr lang="en-US" sz="1400" dirty="0"/>
                  </a:p>
                  <a:p>
                    <a:pPr>
                      <a:defRPr sz="1400" b="0"/>
                    </a:pPr>
                    <a:fld id="{B791AACE-4608-421A-B578-4605519E54BA}" type="VALUE">
                      <a:rPr lang="en-US" sz="1400" baseline="0" smtClean="0"/>
                      <a:pPr>
                        <a:defRPr sz="1400" b="0"/>
                      </a:pPr>
                      <a:t>[VALUE]</a:t>
                    </a:fld>
                    <a:r>
                      <a:rPr lang="en-US" sz="1400" baseline="0" dirty="0"/>
                      <a:t> MW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Arial Narrow" panose="020B0606020202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7602242522824"/>
                      <c:h val="0.3818177487734006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C19-9341-8327-9538D452302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Thermal</c:v>
                </c:pt>
                <c:pt idx="1">
                  <c:v>Wind</c:v>
                </c:pt>
                <c:pt idx="2">
                  <c:v>Import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330</c:v>
                </c:pt>
                <c:pt idx="1">
                  <c:v>883</c:v>
                </c:pt>
                <c:pt idx="2">
                  <c:v>613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C19-9341-8327-9538D452302A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1">
          <a:solidFill>
            <a:schemeClr val="tx1"/>
          </a:solidFill>
          <a:latin typeface="Arial Narrow" panose="020B0606020202030204" pitchFamily="34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682" cy="495245"/>
          </a:xfrm>
          <a:prstGeom prst="rect">
            <a:avLst/>
          </a:prstGeom>
        </p:spPr>
        <p:txBody>
          <a:bodyPr vert="horz" lIns="95408" tIns="47703" rIns="95408" bIns="47703" rtlCol="0"/>
          <a:lstStyle>
            <a:lvl1pPr algn="l">
              <a:defRPr sz="1200">
                <a:latin typeface="Calibri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732" y="0"/>
            <a:ext cx="2944682" cy="495245"/>
          </a:xfrm>
          <a:prstGeom prst="rect">
            <a:avLst/>
          </a:prstGeom>
        </p:spPr>
        <p:txBody>
          <a:bodyPr vert="horz" wrap="square" lIns="95408" tIns="47703" rIns="95408" bIns="47703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938BD87-1280-F640-9845-95E100FAAC6A}" type="datetimeFigureOut">
              <a:rPr lang="de-CH"/>
              <a:pPr/>
              <a:t>29.09.21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07468"/>
            <a:ext cx="2944682" cy="497437"/>
          </a:xfrm>
          <a:prstGeom prst="rect">
            <a:avLst/>
          </a:prstGeom>
        </p:spPr>
        <p:txBody>
          <a:bodyPr vert="horz" lIns="95408" tIns="47703" rIns="95408" bIns="47703" rtlCol="0" anchor="b"/>
          <a:lstStyle>
            <a:lvl1pPr algn="l">
              <a:defRPr sz="1200">
                <a:latin typeface="Calibri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732" y="9407468"/>
            <a:ext cx="2944682" cy="497437"/>
          </a:xfrm>
          <a:prstGeom prst="rect">
            <a:avLst/>
          </a:prstGeom>
        </p:spPr>
        <p:txBody>
          <a:bodyPr vert="horz" wrap="square" lIns="95408" tIns="47703" rIns="95408" bIns="47703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E36BCE-1EDD-8B4C-B257-688C66F64099}" type="slidenum">
              <a:rPr lang="de-CH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65190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682" cy="495245"/>
          </a:xfrm>
          <a:prstGeom prst="rect">
            <a:avLst/>
          </a:prstGeom>
        </p:spPr>
        <p:txBody>
          <a:bodyPr vert="horz" lIns="95408" tIns="47703" rIns="95408" bIns="47703" rtlCol="0"/>
          <a:lstStyle>
            <a:lvl1pPr algn="l">
              <a:defRPr sz="1200">
                <a:latin typeface="Calibri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732" y="0"/>
            <a:ext cx="2944682" cy="495245"/>
          </a:xfrm>
          <a:prstGeom prst="rect">
            <a:avLst/>
          </a:prstGeom>
        </p:spPr>
        <p:txBody>
          <a:bodyPr vert="horz" wrap="square" lIns="95408" tIns="47703" rIns="95408" bIns="47703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DC68BA-F594-2244-B321-25ACCE007C30}" type="datetimeFigureOut">
              <a:rPr lang="de-CH"/>
              <a:pPr/>
              <a:t>29.09.21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084388" y="742950"/>
            <a:ext cx="2625725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08" tIns="47703" rIns="95408" bIns="47703" rtlCol="0" anchor="ctr"/>
          <a:lstStyle/>
          <a:p>
            <a:pPr lvl="0"/>
            <a:endParaRPr lang="de-CH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126" y="4705926"/>
            <a:ext cx="5436251" cy="4457207"/>
          </a:xfrm>
          <a:prstGeom prst="rect">
            <a:avLst/>
          </a:prstGeom>
        </p:spPr>
        <p:txBody>
          <a:bodyPr vert="horz" wrap="square" lIns="95408" tIns="47703" rIns="95408" bIns="477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07468"/>
            <a:ext cx="2944682" cy="497437"/>
          </a:xfrm>
          <a:prstGeom prst="rect">
            <a:avLst/>
          </a:prstGeom>
        </p:spPr>
        <p:txBody>
          <a:bodyPr vert="horz" lIns="95408" tIns="47703" rIns="95408" bIns="47703" rtlCol="0" anchor="b"/>
          <a:lstStyle>
            <a:lvl1pPr algn="l">
              <a:defRPr sz="1200">
                <a:latin typeface="Calibri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732" y="9407468"/>
            <a:ext cx="2944682" cy="497437"/>
          </a:xfrm>
          <a:prstGeom prst="rect">
            <a:avLst/>
          </a:prstGeom>
        </p:spPr>
        <p:txBody>
          <a:bodyPr vert="horz" wrap="square" lIns="95408" tIns="47703" rIns="95408" bIns="47703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8D01AA5-A1C3-DC40-A0FB-33197B3C8A99}" type="slidenum">
              <a:rPr lang="de-CH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42537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127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253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38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506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5633" algn="l" defTabSz="91425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759" algn="l" defTabSz="91425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886" algn="l" defTabSz="91425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013" algn="l" defTabSz="91425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761" indent="-285293"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171" indent="-228234"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640" indent="-228234"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4108" indent="-228234"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0577" indent="-22823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45" indent="-22823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3514" indent="-22823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79982" indent="-22823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2937" eaLnBrk="0" hangingPunct="0">
              <a:defRPr/>
            </a:pPr>
            <a:fld id="{CF48806E-061B-4785-951E-CB4590214F9C}" type="slidenum">
              <a:rPr lang="en-US" altLang="en-US" sz="1200">
                <a:solidFill>
                  <a:prstClr val="black"/>
                </a:solidFill>
                <a:ea typeface="+mn-ea"/>
                <a:cs typeface="+mn-cs"/>
              </a:rPr>
              <a:pPr defTabSz="912937" eaLnBrk="0" hangingPunct="0">
                <a:defRPr/>
              </a:pPr>
              <a:t>1</a:t>
            </a:fld>
            <a:endParaRPr lang="en-US" altLang="en-US" sz="120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496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ienplakat (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63981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1C110-D4F6-44B3-94A6-23DDFFBA67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6252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90A334-44F5-469B-9CD8-7E820BCECC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83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3763" y="1704540"/>
            <a:ext cx="9960336" cy="7254205"/>
          </a:xfrm>
        </p:spPr>
        <p:txBody>
          <a:bodyPr anchor="b"/>
          <a:lstStyle>
            <a:lvl1pPr algn="l">
              <a:defRPr sz="9098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836768" y="1704543"/>
            <a:ext cx="16924685" cy="36538600"/>
          </a:xfrm>
        </p:spPr>
        <p:txBody>
          <a:bodyPr/>
          <a:lstStyle>
            <a:lvl1pPr>
              <a:defRPr sz="14597"/>
            </a:lvl1pPr>
            <a:lvl2pPr>
              <a:defRPr sz="12797"/>
            </a:lvl2pPr>
            <a:lvl3pPr>
              <a:defRPr sz="10998"/>
            </a:lvl3pPr>
            <a:lvl4pPr>
              <a:defRPr sz="9098"/>
            </a:lvl4pPr>
            <a:lvl5pPr>
              <a:defRPr sz="9098"/>
            </a:lvl5pPr>
            <a:lvl6pPr>
              <a:defRPr sz="9098"/>
            </a:lvl6pPr>
            <a:lvl7pPr>
              <a:defRPr sz="9098"/>
            </a:lvl7pPr>
            <a:lvl8pPr>
              <a:defRPr sz="9098"/>
            </a:lvl8pPr>
            <a:lvl9pPr>
              <a:defRPr sz="9098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513763" y="8958749"/>
            <a:ext cx="9960336" cy="29284395"/>
          </a:xfrm>
        </p:spPr>
        <p:txBody>
          <a:bodyPr/>
          <a:lstStyle>
            <a:lvl1pPr marL="0" indent="0">
              <a:buNone/>
              <a:defRPr sz="6399"/>
            </a:lvl1pPr>
            <a:lvl2pPr marL="2087797" indent="0">
              <a:buNone/>
              <a:defRPr sz="5499"/>
            </a:lvl2pPr>
            <a:lvl3pPr marL="4175596" indent="0">
              <a:buNone/>
              <a:defRPr sz="4599"/>
            </a:lvl3pPr>
            <a:lvl4pPr marL="6263393" indent="0">
              <a:buNone/>
              <a:defRPr sz="4099"/>
            </a:lvl4pPr>
            <a:lvl5pPr marL="8351190" indent="0">
              <a:buNone/>
              <a:defRPr sz="4099"/>
            </a:lvl5pPr>
            <a:lvl6pPr marL="10438988" indent="0">
              <a:buNone/>
              <a:defRPr sz="4099"/>
            </a:lvl6pPr>
            <a:lvl7pPr marL="12526786" indent="0">
              <a:buNone/>
              <a:defRPr sz="4099"/>
            </a:lvl7pPr>
            <a:lvl8pPr marL="14614583" indent="0">
              <a:buNone/>
              <a:defRPr sz="4099"/>
            </a:lvl8pPr>
            <a:lvl9pPr marL="16702381" indent="0">
              <a:buNone/>
              <a:defRPr sz="4099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416DC7-A655-4B33-B74B-ACC1ACD0C8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0294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34154" y="29968191"/>
            <a:ext cx="18165128" cy="3537914"/>
          </a:xfrm>
        </p:spPr>
        <p:txBody>
          <a:bodyPr anchor="b"/>
          <a:lstStyle>
            <a:lvl1pPr algn="l">
              <a:defRPr sz="9098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934154" y="3825305"/>
            <a:ext cx="18165128" cy="25687020"/>
          </a:xfrm>
        </p:spPr>
        <p:txBody>
          <a:bodyPr rtlCol="0">
            <a:normAutofit/>
          </a:bodyPr>
          <a:lstStyle>
            <a:lvl1pPr marL="0" indent="0">
              <a:buNone/>
              <a:defRPr sz="14597"/>
            </a:lvl1pPr>
            <a:lvl2pPr marL="2087797" indent="0">
              <a:buNone/>
              <a:defRPr sz="12797"/>
            </a:lvl2pPr>
            <a:lvl3pPr marL="4175596" indent="0">
              <a:buNone/>
              <a:defRPr sz="10998"/>
            </a:lvl3pPr>
            <a:lvl4pPr marL="6263393" indent="0">
              <a:buNone/>
              <a:defRPr sz="9098"/>
            </a:lvl4pPr>
            <a:lvl5pPr marL="8351190" indent="0">
              <a:buNone/>
              <a:defRPr sz="9098"/>
            </a:lvl5pPr>
            <a:lvl6pPr marL="10438988" indent="0">
              <a:buNone/>
              <a:defRPr sz="9098"/>
            </a:lvl6pPr>
            <a:lvl7pPr marL="12526786" indent="0">
              <a:buNone/>
              <a:defRPr sz="9098"/>
            </a:lvl7pPr>
            <a:lvl8pPr marL="14614583" indent="0">
              <a:buNone/>
              <a:defRPr sz="9098"/>
            </a:lvl8pPr>
            <a:lvl9pPr marL="16702381" indent="0">
              <a:buNone/>
              <a:defRPr sz="9098"/>
            </a:lvl9pPr>
          </a:lstStyle>
          <a:p>
            <a:pPr lvl="0"/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934154" y="33506105"/>
            <a:ext cx="18165128" cy="5024426"/>
          </a:xfrm>
        </p:spPr>
        <p:txBody>
          <a:bodyPr/>
          <a:lstStyle>
            <a:lvl1pPr marL="0" indent="0">
              <a:buNone/>
              <a:defRPr sz="6399"/>
            </a:lvl1pPr>
            <a:lvl2pPr marL="2087797" indent="0">
              <a:buNone/>
              <a:defRPr sz="5499"/>
            </a:lvl2pPr>
            <a:lvl3pPr marL="4175596" indent="0">
              <a:buNone/>
              <a:defRPr sz="4599"/>
            </a:lvl3pPr>
            <a:lvl4pPr marL="6263393" indent="0">
              <a:buNone/>
              <a:defRPr sz="4099"/>
            </a:lvl4pPr>
            <a:lvl5pPr marL="8351190" indent="0">
              <a:buNone/>
              <a:defRPr sz="4099"/>
            </a:lvl5pPr>
            <a:lvl6pPr marL="10438988" indent="0">
              <a:buNone/>
              <a:defRPr sz="4099"/>
            </a:lvl6pPr>
            <a:lvl7pPr marL="12526786" indent="0">
              <a:buNone/>
              <a:defRPr sz="4099"/>
            </a:lvl7pPr>
            <a:lvl8pPr marL="14614583" indent="0">
              <a:buNone/>
              <a:defRPr sz="4099"/>
            </a:lvl8pPr>
            <a:lvl9pPr marL="16702381" indent="0">
              <a:buNone/>
              <a:defRPr sz="4099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05D576-409B-4497-82B8-D163734ADD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1417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21490-4EFE-44BA-A81B-352AEC29F2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3484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21949529" y="1714456"/>
            <a:ext cx="6811923" cy="36528687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13761" y="1714456"/>
            <a:ext cx="19931182" cy="3652868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5C1CC-0A24-43FA-86D3-635FB67755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6119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ienplakat (F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03018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ienplakat (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14338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ienplakat (DE, FR &amp; 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72658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70641" y="13299379"/>
            <a:ext cx="25733931" cy="9176768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41282" y="24259963"/>
            <a:ext cx="21192650" cy="109407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7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3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11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8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6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2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3B944D-1801-4973-81A3-CD3299CC7D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6077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731390-7B21-461A-8AD8-EE22C68613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963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91533" y="27510485"/>
            <a:ext cx="25733931" cy="8502880"/>
          </a:xfrm>
        </p:spPr>
        <p:txBody>
          <a:bodyPr anchor="t"/>
          <a:lstStyle>
            <a:lvl1pPr algn="l">
              <a:defRPr sz="18296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391533" y="18145427"/>
            <a:ext cx="25733931" cy="9365057"/>
          </a:xfrm>
        </p:spPr>
        <p:txBody>
          <a:bodyPr anchor="b"/>
          <a:lstStyle>
            <a:lvl1pPr marL="0" indent="0">
              <a:buNone/>
              <a:defRPr sz="9098">
                <a:solidFill>
                  <a:schemeClr val="tx1">
                    <a:tint val="75000"/>
                  </a:schemeClr>
                </a:solidFill>
              </a:defRPr>
            </a:lvl1pPr>
            <a:lvl2pPr marL="2087797" indent="0">
              <a:buNone/>
              <a:defRPr sz="8198">
                <a:solidFill>
                  <a:schemeClr val="tx1">
                    <a:tint val="75000"/>
                  </a:schemeClr>
                </a:solidFill>
              </a:defRPr>
            </a:lvl2pPr>
            <a:lvl3pPr marL="4175596" indent="0">
              <a:buNone/>
              <a:defRPr sz="7299">
                <a:solidFill>
                  <a:schemeClr val="tx1">
                    <a:tint val="75000"/>
                  </a:schemeClr>
                </a:solidFill>
              </a:defRPr>
            </a:lvl3pPr>
            <a:lvl4pPr marL="6263393" indent="0">
              <a:buNone/>
              <a:defRPr sz="6399">
                <a:solidFill>
                  <a:schemeClr val="tx1">
                    <a:tint val="75000"/>
                  </a:schemeClr>
                </a:solidFill>
              </a:defRPr>
            </a:lvl4pPr>
            <a:lvl5pPr marL="8351190" indent="0">
              <a:buNone/>
              <a:defRPr sz="6399">
                <a:solidFill>
                  <a:schemeClr val="tx1">
                    <a:tint val="75000"/>
                  </a:schemeClr>
                </a:solidFill>
              </a:defRPr>
            </a:lvl5pPr>
            <a:lvl6pPr marL="10438988" indent="0">
              <a:buNone/>
              <a:defRPr sz="6399">
                <a:solidFill>
                  <a:schemeClr val="tx1">
                    <a:tint val="75000"/>
                  </a:schemeClr>
                </a:solidFill>
              </a:defRPr>
            </a:lvl6pPr>
            <a:lvl7pPr marL="12526786" indent="0">
              <a:buNone/>
              <a:defRPr sz="6399">
                <a:solidFill>
                  <a:schemeClr val="tx1">
                    <a:tint val="75000"/>
                  </a:schemeClr>
                </a:solidFill>
              </a:defRPr>
            </a:lvl7pPr>
            <a:lvl8pPr marL="14614583" indent="0">
              <a:buNone/>
              <a:defRPr sz="6399">
                <a:solidFill>
                  <a:schemeClr val="tx1">
                    <a:tint val="75000"/>
                  </a:schemeClr>
                </a:solidFill>
              </a:defRPr>
            </a:lvl8pPr>
            <a:lvl9pPr marL="16702381" indent="0">
              <a:buNone/>
              <a:defRPr sz="63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DCDC70-D831-45BD-B7DD-B45F8CC760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5858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13761" y="9989400"/>
            <a:ext cx="13371553" cy="28253743"/>
          </a:xfrm>
        </p:spPr>
        <p:txBody>
          <a:bodyPr/>
          <a:lstStyle>
            <a:lvl1pPr>
              <a:defRPr sz="12797"/>
            </a:lvl1pPr>
            <a:lvl2pPr>
              <a:defRPr sz="10998"/>
            </a:lvl2pPr>
            <a:lvl3pPr>
              <a:defRPr sz="9098"/>
            </a:lvl3pPr>
            <a:lvl4pPr>
              <a:defRPr sz="8198"/>
            </a:lvl4pPr>
            <a:lvl5pPr>
              <a:defRPr sz="8198"/>
            </a:lvl5pPr>
            <a:lvl6pPr>
              <a:defRPr sz="8198"/>
            </a:lvl6pPr>
            <a:lvl7pPr>
              <a:defRPr sz="8198"/>
            </a:lvl7pPr>
            <a:lvl8pPr>
              <a:defRPr sz="8198"/>
            </a:lvl8pPr>
            <a:lvl9pPr>
              <a:defRPr sz="8198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389899" y="9989400"/>
            <a:ext cx="13371553" cy="28253743"/>
          </a:xfrm>
        </p:spPr>
        <p:txBody>
          <a:bodyPr/>
          <a:lstStyle>
            <a:lvl1pPr>
              <a:defRPr sz="12797"/>
            </a:lvl1pPr>
            <a:lvl2pPr>
              <a:defRPr sz="10998"/>
            </a:lvl2pPr>
            <a:lvl3pPr>
              <a:defRPr sz="9098"/>
            </a:lvl3pPr>
            <a:lvl4pPr>
              <a:defRPr sz="8198"/>
            </a:lvl4pPr>
            <a:lvl5pPr>
              <a:defRPr sz="8198"/>
            </a:lvl5pPr>
            <a:lvl6pPr>
              <a:defRPr sz="8198"/>
            </a:lvl6pPr>
            <a:lvl7pPr>
              <a:defRPr sz="8198"/>
            </a:lvl7pPr>
            <a:lvl8pPr>
              <a:defRPr sz="8198"/>
            </a:lvl8pPr>
            <a:lvl9pPr>
              <a:defRPr sz="8198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B9FE0-00A3-49F9-A4A8-4C07679F01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625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13761" y="9583086"/>
            <a:ext cx="13376810" cy="3993773"/>
          </a:xfrm>
        </p:spPr>
        <p:txBody>
          <a:bodyPr anchor="b"/>
          <a:lstStyle>
            <a:lvl1pPr marL="0" indent="0">
              <a:buNone/>
              <a:defRPr sz="10998" b="1"/>
            </a:lvl1pPr>
            <a:lvl2pPr marL="2087797" indent="0">
              <a:buNone/>
              <a:defRPr sz="9098" b="1"/>
            </a:lvl2pPr>
            <a:lvl3pPr marL="4175596" indent="0">
              <a:buNone/>
              <a:defRPr sz="8198" b="1"/>
            </a:lvl3pPr>
            <a:lvl4pPr marL="6263393" indent="0">
              <a:buNone/>
              <a:defRPr sz="7299" b="1"/>
            </a:lvl4pPr>
            <a:lvl5pPr marL="8351190" indent="0">
              <a:buNone/>
              <a:defRPr sz="7299" b="1"/>
            </a:lvl5pPr>
            <a:lvl6pPr marL="10438988" indent="0">
              <a:buNone/>
              <a:defRPr sz="7299" b="1"/>
            </a:lvl6pPr>
            <a:lvl7pPr marL="12526786" indent="0">
              <a:buNone/>
              <a:defRPr sz="7299" b="1"/>
            </a:lvl7pPr>
            <a:lvl8pPr marL="14614583" indent="0">
              <a:buNone/>
              <a:defRPr sz="7299" b="1"/>
            </a:lvl8pPr>
            <a:lvl9pPr marL="16702381" indent="0">
              <a:buNone/>
              <a:defRPr sz="7299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13761" y="13576859"/>
            <a:ext cx="13376810" cy="24666281"/>
          </a:xfrm>
        </p:spPr>
        <p:txBody>
          <a:bodyPr/>
          <a:lstStyle>
            <a:lvl1pPr>
              <a:defRPr sz="10998"/>
            </a:lvl1pPr>
            <a:lvl2pPr>
              <a:defRPr sz="9098"/>
            </a:lvl2pPr>
            <a:lvl3pPr>
              <a:defRPr sz="8198"/>
            </a:lvl3pPr>
            <a:lvl4pPr>
              <a:defRPr sz="7299"/>
            </a:lvl4pPr>
            <a:lvl5pPr>
              <a:defRPr sz="7299"/>
            </a:lvl5pPr>
            <a:lvl6pPr>
              <a:defRPr sz="7299"/>
            </a:lvl6pPr>
            <a:lvl7pPr>
              <a:defRPr sz="7299"/>
            </a:lvl7pPr>
            <a:lvl8pPr>
              <a:defRPr sz="7299"/>
            </a:lvl8pPr>
            <a:lvl9pPr>
              <a:defRPr sz="7299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15379389" y="9583086"/>
            <a:ext cx="13382065" cy="3993773"/>
          </a:xfrm>
        </p:spPr>
        <p:txBody>
          <a:bodyPr anchor="b"/>
          <a:lstStyle>
            <a:lvl1pPr marL="0" indent="0">
              <a:buNone/>
              <a:defRPr sz="10998" b="1"/>
            </a:lvl1pPr>
            <a:lvl2pPr marL="2087797" indent="0">
              <a:buNone/>
              <a:defRPr sz="9098" b="1"/>
            </a:lvl2pPr>
            <a:lvl3pPr marL="4175596" indent="0">
              <a:buNone/>
              <a:defRPr sz="8198" b="1"/>
            </a:lvl3pPr>
            <a:lvl4pPr marL="6263393" indent="0">
              <a:buNone/>
              <a:defRPr sz="7299" b="1"/>
            </a:lvl4pPr>
            <a:lvl5pPr marL="8351190" indent="0">
              <a:buNone/>
              <a:defRPr sz="7299" b="1"/>
            </a:lvl5pPr>
            <a:lvl6pPr marL="10438988" indent="0">
              <a:buNone/>
              <a:defRPr sz="7299" b="1"/>
            </a:lvl6pPr>
            <a:lvl7pPr marL="12526786" indent="0">
              <a:buNone/>
              <a:defRPr sz="7299" b="1"/>
            </a:lvl7pPr>
            <a:lvl8pPr marL="14614583" indent="0">
              <a:buNone/>
              <a:defRPr sz="7299" b="1"/>
            </a:lvl8pPr>
            <a:lvl9pPr marL="16702381" indent="0">
              <a:buNone/>
              <a:defRPr sz="7299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15379389" y="13576859"/>
            <a:ext cx="13382065" cy="24666281"/>
          </a:xfrm>
        </p:spPr>
        <p:txBody>
          <a:bodyPr/>
          <a:lstStyle>
            <a:lvl1pPr>
              <a:defRPr sz="10998"/>
            </a:lvl1pPr>
            <a:lvl2pPr>
              <a:defRPr sz="9098"/>
            </a:lvl2pPr>
            <a:lvl3pPr>
              <a:defRPr sz="8198"/>
            </a:lvl3pPr>
            <a:lvl4pPr>
              <a:defRPr sz="7299"/>
            </a:lvl4pPr>
            <a:lvl5pPr>
              <a:defRPr sz="7299"/>
            </a:lvl5pPr>
            <a:lvl6pPr>
              <a:defRPr sz="7299"/>
            </a:lvl6pPr>
            <a:lvl7pPr>
              <a:defRPr sz="7299"/>
            </a:lvl7pPr>
            <a:lvl8pPr>
              <a:defRPr sz="7299"/>
            </a:lvl8pPr>
            <a:lvl9pPr>
              <a:defRPr sz="7299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59BB8-BE03-47C3-8D31-383E565932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5747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1"/>
            <a:ext cx="30275213" cy="428117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7543" tIns="208771" rIns="417543" bIns="208771" anchor="ctr"/>
          <a:lstStyle/>
          <a:p>
            <a:pPr algn="ctr" defTabSz="2087713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3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47" y="769794"/>
            <a:ext cx="14584439" cy="173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Energie_SCCER_Absender_Dritte_Zu_E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973" y="538815"/>
            <a:ext cx="8338565" cy="471948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955549" y="2618316"/>
            <a:ext cx="28392128" cy="2585323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pPr algn="ctr"/>
            <a:r>
              <a:rPr lang="en-US" sz="9600" b="1" dirty="0">
                <a:solidFill>
                  <a:srgbClr val="4F6228"/>
                </a:solidFill>
              </a:rPr>
              <a:t>2016 Annual</a:t>
            </a:r>
            <a:r>
              <a:rPr lang="en-US" sz="9600" b="1" baseline="0" dirty="0">
                <a:solidFill>
                  <a:srgbClr val="4F6228"/>
                </a:solidFill>
              </a:rPr>
              <a:t> Conference</a:t>
            </a:r>
          </a:p>
          <a:p>
            <a:pPr algn="ctr"/>
            <a:r>
              <a:rPr lang="en-US" sz="6600" b="1" baseline="0" dirty="0">
                <a:solidFill>
                  <a:srgbClr val="4F6228"/>
                </a:solidFill>
              </a:rPr>
              <a:t>December 2nd, 2016</a:t>
            </a:r>
            <a:endParaRPr lang="en-US" sz="6600" b="1" dirty="0">
              <a:solidFill>
                <a:srgbClr val="4F6228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55549" y="5635468"/>
            <a:ext cx="28392128" cy="0"/>
          </a:xfrm>
          <a:prstGeom prst="line">
            <a:avLst/>
          </a:prstGeom>
          <a:ln w="190500" cmpd="thickThin"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</p:sldLayoutIdLst>
  <p:hf hdr="0" ftr="0" dt="0"/>
  <p:txStyles>
    <p:titleStyle>
      <a:lvl1pPr algn="ctr" defTabSz="2085640" rtl="0" eaLnBrk="0" fontAlgn="base" hangingPunct="0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2085640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Sans" pitchFamily="34" charset="0"/>
          <a:ea typeface="MS PGothic" pitchFamily="34" charset="-128"/>
          <a:cs typeface="MS PGothic" charset="0"/>
        </a:defRPr>
      </a:lvl2pPr>
      <a:lvl3pPr algn="ctr" defTabSz="2085640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Sans" pitchFamily="34" charset="0"/>
          <a:ea typeface="MS PGothic" pitchFamily="34" charset="-128"/>
          <a:cs typeface="MS PGothic" charset="0"/>
        </a:defRPr>
      </a:lvl3pPr>
      <a:lvl4pPr algn="ctr" defTabSz="2085640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Sans" pitchFamily="34" charset="0"/>
          <a:ea typeface="MS PGothic" pitchFamily="34" charset="-128"/>
          <a:cs typeface="MS PGothic" charset="0"/>
        </a:defRPr>
      </a:lvl4pPr>
      <a:lvl5pPr algn="ctr" defTabSz="2085640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Sans" pitchFamily="34" charset="0"/>
          <a:ea typeface="MS PGothic" pitchFamily="34" charset="-128"/>
          <a:cs typeface="MS PGothic" charset="0"/>
        </a:defRPr>
      </a:lvl5pPr>
      <a:lvl6pPr marL="2087713" algn="ctr" defTabSz="2087713" rtl="0" eaLnBrk="1" fontAlgn="base" hangingPunct="1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4175425" algn="ctr" defTabSz="2087713" rtl="0" eaLnBrk="1" fontAlgn="base" hangingPunct="1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6263140" algn="ctr" defTabSz="2087713" rtl="0" eaLnBrk="1" fontAlgn="base" hangingPunct="1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8350853" algn="ctr" defTabSz="2087713" rtl="0" eaLnBrk="1" fontAlgn="base" hangingPunct="1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563437" indent="-1563437" algn="l" defTabSz="208564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6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3390355" indent="-1303128" algn="l" defTabSz="208564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7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5217274" indent="-1041233" algn="l" defTabSz="208564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09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7306088" indent="-1041233" algn="l" defTabSz="208564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9393315" indent="-1041233" algn="l" defTabSz="208564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11482423" indent="-1043856" algn="l" defTabSz="2087713" rtl="0" eaLnBrk="1" latinLnBrk="0" hangingPunct="1">
        <a:spcBef>
          <a:spcPct val="20000"/>
        </a:spcBef>
        <a:buFont typeface="Arial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0136" indent="-1043856" algn="l" defTabSz="2087713" rtl="0" eaLnBrk="1" latinLnBrk="0" hangingPunct="1">
        <a:spcBef>
          <a:spcPct val="20000"/>
        </a:spcBef>
        <a:buFont typeface="Arial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7850" indent="-1043856" algn="l" defTabSz="2087713" rtl="0" eaLnBrk="1" latinLnBrk="0" hangingPunct="1">
        <a:spcBef>
          <a:spcPct val="20000"/>
        </a:spcBef>
        <a:buFont typeface="Arial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5563" indent="-1043856" algn="l" defTabSz="2087713" rtl="0" eaLnBrk="1" latinLnBrk="0" hangingPunct="1">
        <a:spcBef>
          <a:spcPct val="20000"/>
        </a:spcBef>
        <a:buFont typeface="Arial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08771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713" algn="l" defTabSz="208771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5425" algn="l" defTabSz="208771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3140" algn="l" defTabSz="208771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0853" algn="l" defTabSz="208771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8567" algn="l" defTabSz="208771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6279" algn="l" defTabSz="208771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3994" algn="l" defTabSz="208771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1707" algn="l" defTabSz="208771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514237" y="1714628"/>
            <a:ext cx="27246739" cy="713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Cliquez pour modifier le style du titre</a:t>
            </a:r>
            <a:endParaRPr lang="en-US" altLang="en-US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514237" y="9989291"/>
            <a:ext cx="27246739" cy="2825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Cliquez pour 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514237" y="39679331"/>
            <a:ext cx="7063264" cy="2279819"/>
          </a:xfrm>
          <a:prstGeom prst="rect">
            <a:avLst/>
          </a:prstGeom>
        </p:spPr>
        <p:txBody>
          <a:bodyPr vert="horz" wrap="square" lIns="417643" tIns="208822" rIns="417643" bIns="208822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5499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344111" y="39679331"/>
            <a:ext cx="9586992" cy="2279819"/>
          </a:xfrm>
          <a:prstGeom prst="rect">
            <a:avLst/>
          </a:prstGeom>
        </p:spPr>
        <p:txBody>
          <a:bodyPr vert="horz" wrap="square" lIns="417643" tIns="208822" rIns="417643" bIns="208822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5499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fr-FR" alt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21697713" y="39679331"/>
            <a:ext cx="7063264" cy="2279819"/>
          </a:xfrm>
          <a:prstGeom prst="rect">
            <a:avLst/>
          </a:prstGeom>
        </p:spPr>
        <p:txBody>
          <a:bodyPr vert="horz" wrap="square" lIns="417643" tIns="208822" rIns="417643" bIns="208822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5499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205C08C-C03A-4528-B5FC-BF220B1A50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059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</p:sldLayoutIdLst>
  <p:txStyles>
    <p:titleStyle>
      <a:lvl1pPr algn="ctr" defTabSz="4174290" rtl="0" eaLnBrk="0" fontAlgn="base" hangingPunct="0">
        <a:spcBef>
          <a:spcPct val="0"/>
        </a:spcBef>
        <a:spcAft>
          <a:spcPct val="0"/>
        </a:spcAft>
        <a:defRPr sz="20096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174290" rtl="0" eaLnBrk="0" fontAlgn="base" hangingPunct="0">
        <a:spcBef>
          <a:spcPct val="0"/>
        </a:spcBef>
        <a:spcAft>
          <a:spcPct val="0"/>
        </a:spcAft>
        <a:defRPr sz="20096">
          <a:solidFill>
            <a:schemeClr val="tx1"/>
          </a:solidFill>
          <a:latin typeface="Calibri" pitchFamily="34" charset="0"/>
        </a:defRPr>
      </a:lvl2pPr>
      <a:lvl3pPr algn="ctr" defTabSz="4174290" rtl="0" eaLnBrk="0" fontAlgn="base" hangingPunct="0">
        <a:spcBef>
          <a:spcPct val="0"/>
        </a:spcBef>
        <a:spcAft>
          <a:spcPct val="0"/>
        </a:spcAft>
        <a:defRPr sz="20096">
          <a:solidFill>
            <a:schemeClr val="tx1"/>
          </a:solidFill>
          <a:latin typeface="Calibri" pitchFamily="34" charset="0"/>
        </a:defRPr>
      </a:lvl3pPr>
      <a:lvl4pPr algn="ctr" defTabSz="4174290" rtl="0" eaLnBrk="0" fontAlgn="base" hangingPunct="0">
        <a:spcBef>
          <a:spcPct val="0"/>
        </a:spcBef>
        <a:spcAft>
          <a:spcPct val="0"/>
        </a:spcAft>
        <a:defRPr sz="20096">
          <a:solidFill>
            <a:schemeClr val="tx1"/>
          </a:solidFill>
          <a:latin typeface="Calibri" pitchFamily="34" charset="0"/>
        </a:defRPr>
      </a:lvl4pPr>
      <a:lvl5pPr algn="ctr" defTabSz="4174290" rtl="0" eaLnBrk="0" fontAlgn="base" hangingPunct="0">
        <a:spcBef>
          <a:spcPct val="0"/>
        </a:spcBef>
        <a:spcAft>
          <a:spcPct val="0"/>
        </a:spcAft>
        <a:defRPr sz="20096">
          <a:solidFill>
            <a:schemeClr val="tx1"/>
          </a:solidFill>
          <a:latin typeface="Calibri" pitchFamily="34" charset="0"/>
        </a:defRPr>
      </a:lvl5pPr>
      <a:lvl6pPr marL="457109" algn="ctr" defTabSz="4174290" rtl="0" fontAlgn="base">
        <a:spcBef>
          <a:spcPct val="0"/>
        </a:spcBef>
        <a:spcAft>
          <a:spcPct val="0"/>
        </a:spcAft>
        <a:defRPr sz="20096">
          <a:solidFill>
            <a:schemeClr val="tx1"/>
          </a:solidFill>
          <a:latin typeface="Calibri" pitchFamily="34" charset="0"/>
        </a:defRPr>
      </a:lvl6pPr>
      <a:lvl7pPr marL="914217" algn="ctr" defTabSz="4174290" rtl="0" fontAlgn="base">
        <a:spcBef>
          <a:spcPct val="0"/>
        </a:spcBef>
        <a:spcAft>
          <a:spcPct val="0"/>
        </a:spcAft>
        <a:defRPr sz="20096">
          <a:solidFill>
            <a:schemeClr val="tx1"/>
          </a:solidFill>
          <a:latin typeface="Calibri" pitchFamily="34" charset="0"/>
        </a:defRPr>
      </a:lvl7pPr>
      <a:lvl8pPr marL="1371326" algn="ctr" defTabSz="4174290" rtl="0" fontAlgn="base">
        <a:spcBef>
          <a:spcPct val="0"/>
        </a:spcBef>
        <a:spcAft>
          <a:spcPct val="0"/>
        </a:spcAft>
        <a:defRPr sz="20096">
          <a:solidFill>
            <a:schemeClr val="tx1"/>
          </a:solidFill>
          <a:latin typeface="Calibri" pitchFamily="34" charset="0"/>
        </a:defRPr>
      </a:lvl8pPr>
      <a:lvl9pPr marL="1828434" algn="ctr" defTabSz="4174290" rtl="0" fontAlgn="base">
        <a:spcBef>
          <a:spcPct val="0"/>
        </a:spcBef>
        <a:spcAft>
          <a:spcPct val="0"/>
        </a:spcAft>
        <a:defRPr sz="20096">
          <a:solidFill>
            <a:schemeClr val="tx1"/>
          </a:solidFill>
          <a:latin typeface="Calibri" pitchFamily="34" charset="0"/>
        </a:defRPr>
      </a:lvl9pPr>
    </p:titleStyle>
    <p:bodyStyle>
      <a:lvl1pPr marL="1564962" indent="-1564962" algn="l" defTabSz="417429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597" kern="1200">
          <a:solidFill>
            <a:schemeClr val="tx1"/>
          </a:solidFill>
          <a:latin typeface="+mn-lt"/>
          <a:ea typeface="+mn-ea"/>
          <a:cs typeface="+mn-cs"/>
        </a:defRPr>
      </a:lvl1pPr>
      <a:lvl2pPr marL="3391810" indent="-1304664" algn="l" defTabSz="417429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797" kern="1200">
          <a:solidFill>
            <a:schemeClr val="tx1"/>
          </a:solidFill>
          <a:latin typeface="+mn-lt"/>
          <a:ea typeface="+mn-ea"/>
          <a:cs typeface="+mn-cs"/>
        </a:defRPr>
      </a:lvl2pPr>
      <a:lvl3pPr marL="5218656" indent="-1042779" algn="l" defTabSz="417429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998" kern="1200">
          <a:solidFill>
            <a:schemeClr val="tx1"/>
          </a:solidFill>
          <a:latin typeface="+mn-lt"/>
          <a:ea typeface="+mn-ea"/>
          <a:cs typeface="+mn-cs"/>
        </a:defRPr>
      </a:lvl3pPr>
      <a:lvl4pPr marL="7305802" indent="-1042779" algn="l" defTabSz="417429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098" kern="1200">
          <a:solidFill>
            <a:schemeClr val="tx1"/>
          </a:solidFill>
          <a:latin typeface="+mn-lt"/>
          <a:ea typeface="+mn-ea"/>
          <a:cs typeface="+mn-cs"/>
        </a:defRPr>
      </a:lvl4pPr>
      <a:lvl5pPr marL="9394534" indent="-1042779" algn="l" defTabSz="417429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098" kern="1200">
          <a:solidFill>
            <a:schemeClr val="tx1"/>
          </a:solidFill>
          <a:latin typeface="+mn-lt"/>
          <a:ea typeface="+mn-ea"/>
          <a:cs typeface="+mn-cs"/>
        </a:defRPr>
      </a:lvl5pPr>
      <a:lvl6pPr marL="11482887" indent="-1043899" algn="l" defTabSz="4175596" rtl="0" eaLnBrk="1" latinLnBrk="0" hangingPunct="1">
        <a:spcBef>
          <a:spcPct val="20000"/>
        </a:spcBef>
        <a:buFont typeface="Arial" pitchFamily="34" charset="0"/>
        <a:buChar char="•"/>
        <a:defRPr sz="9098" kern="1200">
          <a:solidFill>
            <a:schemeClr val="tx1"/>
          </a:solidFill>
          <a:latin typeface="+mn-lt"/>
          <a:ea typeface="+mn-ea"/>
          <a:cs typeface="+mn-cs"/>
        </a:defRPr>
      </a:lvl6pPr>
      <a:lvl7pPr marL="13570684" indent="-1043899" algn="l" defTabSz="4175596" rtl="0" eaLnBrk="1" latinLnBrk="0" hangingPunct="1">
        <a:spcBef>
          <a:spcPct val="20000"/>
        </a:spcBef>
        <a:buFont typeface="Arial" pitchFamily="34" charset="0"/>
        <a:buChar char="•"/>
        <a:defRPr sz="9098" kern="1200">
          <a:solidFill>
            <a:schemeClr val="tx1"/>
          </a:solidFill>
          <a:latin typeface="+mn-lt"/>
          <a:ea typeface="+mn-ea"/>
          <a:cs typeface="+mn-cs"/>
        </a:defRPr>
      </a:lvl7pPr>
      <a:lvl8pPr marL="15658483" indent="-1043899" algn="l" defTabSz="4175596" rtl="0" eaLnBrk="1" latinLnBrk="0" hangingPunct="1">
        <a:spcBef>
          <a:spcPct val="20000"/>
        </a:spcBef>
        <a:buFont typeface="Arial" pitchFamily="34" charset="0"/>
        <a:buChar char="•"/>
        <a:defRPr sz="9098" kern="1200">
          <a:solidFill>
            <a:schemeClr val="tx1"/>
          </a:solidFill>
          <a:latin typeface="+mn-lt"/>
          <a:ea typeface="+mn-ea"/>
          <a:cs typeface="+mn-cs"/>
        </a:defRPr>
      </a:lvl8pPr>
      <a:lvl9pPr marL="17746280" indent="-1043899" algn="l" defTabSz="4175596" rtl="0" eaLnBrk="1" latinLnBrk="0" hangingPunct="1">
        <a:spcBef>
          <a:spcPct val="20000"/>
        </a:spcBef>
        <a:buFont typeface="Arial" pitchFamily="34" charset="0"/>
        <a:buChar char="•"/>
        <a:defRPr sz="90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75596" rtl="0" eaLnBrk="1" latinLnBrk="0" hangingPunct="1">
        <a:defRPr sz="8198" kern="1200">
          <a:solidFill>
            <a:schemeClr val="tx1"/>
          </a:solidFill>
          <a:latin typeface="+mn-lt"/>
          <a:ea typeface="+mn-ea"/>
          <a:cs typeface="+mn-cs"/>
        </a:defRPr>
      </a:lvl1pPr>
      <a:lvl2pPr marL="2087797" algn="l" defTabSz="4175596" rtl="0" eaLnBrk="1" latinLnBrk="0" hangingPunct="1">
        <a:defRPr sz="8198" kern="1200">
          <a:solidFill>
            <a:schemeClr val="tx1"/>
          </a:solidFill>
          <a:latin typeface="+mn-lt"/>
          <a:ea typeface="+mn-ea"/>
          <a:cs typeface="+mn-cs"/>
        </a:defRPr>
      </a:lvl2pPr>
      <a:lvl3pPr marL="4175596" algn="l" defTabSz="4175596" rtl="0" eaLnBrk="1" latinLnBrk="0" hangingPunct="1">
        <a:defRPr sz="8198" kern="1200">
          <a:solidFill>
            <a:schemeClr val="tx1"/>
          </a:solidFill>
          <a:latin typeface="+mn-lt"/>
          <a:ea typeface="+mn-ea"/>
          <a:cs typeface="+mn-cs"/>
        </a:defRPr>
      </a:lvl3pPr>
      <a:lvl4pPr marL="6263393" algn="l" defTabSz="4175596" rtl="0" eaLnBrk="1" latinLnBrk="0" hangingPunct="1">
        <a:defRPr sz="8198" kern="1200">
          <a:solidFill>
            <a:schemeClr val="tx1"/>
          </a:solidFill>
          <a:latin typeface="+mn-lt"/>
          <a:ea typeface="+mn-ea"/>
          <a:cs typeface="+mn-cs"/>
        </a:defRPr>
      </a:lvl4pPr>
      <a:lvl5pPr marL="8351190" algn="l" defTabSz="4175596" rtl="0" eaLnBrk="1" latinLnBrk="0" hangingPunct="1">
        <a:defRPr sz="8198" kern="1200">
          <a:solidFill>
            <a:schemeClr val="tx1"/>
          </a:solidFill>
          <a:latin typeface="+mn-lt"/>
          <a:ea typeface="+mn-ea"/>
          <a:cs typeface="+mn-cs"/>
        </a:defRPr>
      </a:lvl5pPr>
      <a:lvl6pPr marL="10438988" algn="l" defTabSz="4175596" rtl="0" eaLnBrk="1" latinLnBrk="0" hangingPunct="1">
        <a:defRPr sz="8198" kern="1200">
          <a:solidFill>
            <a:schemeClr val="tx1"/>
          </a:solidFill>
          <a:latin typeface="+mn-lt"/>
          <a:ea typeface="+mn-ea"/>
          <a:cs typeface="+mn-cs"/>
        </a:defRPr>
      </a:lvl6pPr>
      <a:lvl7pPr marL="12526786" algn="l" defTabSz="4175596" rtl="0" eaLnBrk="1" latinLnBrk="0" hangingPunct="1">
        <a:defRPr sz="8198" kern="1200">
          <a:solidFill>
            <a:schemeClr val="tx1"/>
          </a:solidFill>
          <a:latin typeface="+mn-lt"/>
          <a:ea typeface="+mn-ea"/>
          <a:cs typeface="+mn-cs"/>
        </a:defRPr>
      </a:lvl7pPr>
      <a:lvl8pPr marL="14614583" algn="l" defTabSz="4175596" rtl="0" eaLnBrk="1" latinLnBrk="0" hangingPunct="1">
        <a:defRPr sz="8198" kern="1200">
          <a:solidFill>
            <a:schemeClr val="tx1"/>
          </a:solidFill>
          <a:latin typeface="+mn-lt"/>
          <a:ea typeface="+mn-ea"/>
          <a:cs typeface="+mn-cs"/>
        </a:defRPr>
      </a:lvl8pPr>
      <a:lvl9pPr marL="16702381" algn="l" defTabSz="4175596" rtl="0" eaLnBrk="1" latinLnBrk="0" hangingPunct="1">
        <a:defRPr sz="81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4.png"/><Relationship Id="rId26" Type="http://schemas.openxmlformats.org/officeDocument/2006/relationships/hyperlink" Target="https://github.com/DESL-EPFL/" TargetMode="External"/><Relationship Id="rId3" Type="http://schemas.openxmlformats.org/officeDocument/2006/relationships/image" Target="../media/image3.emf"/><Relationship Id="rId21" Type="http://schemas.openxmlformats.org/officeDocument/2006/relationships/image" Target="../media/image16.tiff"/><Relationship Id="rId34" Type="http://schemas.openxmlformats.org/officeDocument/2006/relationships/image" Target="../media/image26.emf"/><Relationship Id="rId7" Type="http://schemas.openxmlformats.org/officeDocument/2006/relationships/image" Target="../media/image6.emf"/><Relationship Id="rId12" Type="http://schemas.openxmlformats.org/officeDocument/2006/relationships/image" Target="../media/image10.png"/><Relationship Id="rId17" Type="http://schemas.openxmlformats.org/officeDocument/2006/relationships/image" Target="../media/image8.png"/><Relationship Id="rId25" Type="http://schemas.openxmlformats.org/officeDocument/2006/relationships/image" Target="../media/image20.png"/><Relationship Id="rId33" Type="http://schemas.openxmlformats.org/officeDocument/2006/relationships/image" Target="../media/image25.emf"/><Relationship Id="rId38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png"/><Relationship Id="rId20" Type="http://schemas.openxmlformats.org/officeDocument/2006/relationships/image" Target="../media/image15.tiff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1.xml"/><Relationship Id="rId11" Type="http://schemas.openxmlformats.org/officeDocument/2006/relationships/image" Target="../media/image9.png"/><Relationship Id="rId24" Type="http://schemas.openxmlformats.org/officeDocument/2006/relationships/image" Target="../media/image19.png"/><Relationship Id="rId32" Type="http://schemas.openxmlformats.org/officeDocument/2006/relationships/image" Target="../media/image28.png"/><Relationship Id="rId37" Type="http://schemas.openxmlformats.org/officeDocument/2006/relationships/image" Target="../media/image29.png"/><Relationship Id="rId5" Type="http://schemas.openxmlformats.org/officeDocument/2006/relationships/image" Target="../media/image5.emf"/><Relationship Id="rId15" Type="http://schemas.openxmlformats.org/officeDocument/2006/relationships/image" Target="../media/image13.png"/><Relationship Id="rId23" Type="http://schemas.openxmlformats.org/officeDocument/2006/relationships/image" Target="../media/image18.png"/><Relationship Id="rId28" Type="http://schemas.openxmlformats.org/officeDocument/2006/relationships/image" Target="../media/image22.png"/><Relationship Id="rId36" Type="http://schemas.openxmlformats.org/officeDocument/2006/relationships/image" Target="../media/image28.emf"/><Relationship Id="rId10" Type="http://schemas.openxmlformats.org/officeDocument/2006/relationships/image" Target="../media/image50.png"/><Relationship Id="rId19" Type="http://schemas.microsoft.com/office/2007/relationships/hdphoto" Target="../media/hdphoto1.wdp"/><Relationship Id="rId31" Type="http://schemas.openxmlformats.org/officeDocument/2006/relationships/image" Target="../media/image27.png"/><Relationship Id="rId4" Type="http://schemas.openxmlformats.org/officeDocument/2006/relationships/image" Target="../media/image4.png"/><Relationship Id="rId14" Type="http://schemas.openxmlformats.org/officeDocument/2006/relationships/image" Target="../media/image12.png"/><Relationship Id="rId22" Type="http://schemas.openxmlformats.org/officeDocument/2006/relationships/image" Target="../media/image17.png"/><Relationship Id="rId27" Type="http://schemas.openxmlformats.org/officeDocument/2006/relationships/image" Target="../media/image21.emf"/><Relationship Id="rId30" Type="http://schemas.openxmlformats.org/officeDocument/2006/relationships/image" Target="../media/image24.png"/><Relationship Id="rId35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>
            <a:extLst>
              <a:ext uri="{FF2B5EF4-FFF2-40B4-BE49-F238E27FC236}">
                <a16:creationId xmlns:a16="http://schemas.microsoft.com/office/drawing/2014/main" id="{F063D0CA-7F43-5448-943A-4BCADFFC3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171" y="34268493"/>
            <a:ext cx="5668759" cy="3108960"/>
          </a:xfrm>
          <a:prstGeom prst="rect">
            <a:avLst/>
          </a:prstGeom>
        </p:spPr>
      </p:pic>
      <p:sp>
        <p:nvSpPr>
          <p:cNvPr id="3079" name="Text Box 8"/>
          <p:cNvSpPr txBox="1">
            <a:spLocks noChangeArrowheads="1"/>
          </p:cNvSpPr>
          <p:nvPr/>
        </p:nvSpPr>
        <p:spPr bwMode="auto">
          <a:xfrm>
            <a:off x="807372" y="2562546"/>
            <a:ext cx="28712160" cy="143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997" tIns="39999" rIns="79997" bIns="39999">
            <a:spAutoFit/>
          </a:bodyPr>
          <a:lstStyle>
            <a:lvl1pPr defTabSz="4389438">
              <a:spcBef>
                <a:spcPct val="20000"/>
              </a:spcBef>
              <a:buFont typeface="Arial" panose="020B0604020202020204" pitchFamily="34" charset="0"/>
              <a:buChar char="•"/>
              <a:defRPr sz="14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389438">
              <a:spcBef>
                <a:spcPct val="20000"/>
              </a:spcBef>
              <a:buFont typeface="Arial" panose="020B0604020202020204" pitchFamily="34" charset="0"/>
              <a:buChar char="–"/>
              <a:defRPr sz="1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389438">
              <a:spcBef>
                <a:spcPct val="20000"/>
              </a:spcBef>
              <a:buFont typeface="Arial" panose="020B0604020202020204" pitchFamily="34" charset="0"/>
              <a:buChar char="•"/>
              <a:defRPr sz="1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389438">
              <a:spcBef>
                <a:spcPct val="20000"/>
              </a:spcBef>
              <a:buFont typeface="Arial" panose="020B0604020202020204" pitchFamily="34" charset="0"/>
              <a:buChar char="–"/>
              <a:defRPr sz="9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389438">
              <a:spcBef>
                <a:spcPct val="20000"/>
              </a:spcBef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4388560">
              <a:spcBef>
                <a:spcPct val="0"/>
              </a:spcBef>
              <a:buNone/>
            </a:pPr>
            <a:r>
              <a:rPr lang="en-US" sz="8800" dirty="0">
                <a:latin typeface="Carlito" panose="020F0502020204030204" pitchFamily="34" charset="0"/>
                <a:cs typeface="Carlito" panose="020F0502020204030204" pitchFamily="34" charset="0"/>
              </a:rPr>
              <a:t>Prevention of Large-scale Blackouts in Modern Power Systems</a:t>
            </a:r>
            <a:endParaRPr lang="en-US" altLang="en-US" sz="5400" b="1" dirty="0">
              <a:solidFill>
                <a:prstClr val="black"/>
              </a:solidFill>
              <a:latin typeface="Carlito" panose="020F0502020204030204" pitchFamily="34" charset="0"/>
              <a:ea typeface="+mn-ea"/>
              <a:cs typeface="Carlito" panose="020F0502020204030204" pitchFamily="34" charset="0"/>
            </a:endParaRPr>
          </a:p>
        </p:txBody>
      </p:sp>
      <p:sp>
        <p:nvSpPr>
          <p:cNvPr id="3083" name="Text Box 8"/>
          <p:cNvSpPr txBox="1">
            <a:spLocks noChangeArrowheads="1"/>
          </p:cNvSpPr>
          <p:nvPr/>
        </p:nvSpPr>
        <p:spPr bwMode="auto">
          <a:xfrm>
            <a:off x="5506908" y="4135623"/>
            <a:ext cx="18445466" cy="91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9997" tIns="39999" rIns="79997" bIns="39999">
            <a:spAutoFit/>
          </a:bodyPr>
          <a:lstStyle>
            <a:lvl1pPr defTabSz="4389438">
              <a:spcBef>
                <a:spcPct val="20000"/>
              </a:spcBef>
              <a:buFont typeface="Arial" panose="020B0604020202020204" pitchFamily="34" charset="0"/>
              <a:buChar char="•"/>
              <a:defRPr sz="14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389438">
              <a:spcBef>
                <a:spcPct val="20000"/>
              </a:spcBef>
              <a:buFont typeface="Arial" panose="020B0604020202020204" pitchFamily="34" charset="0"/>
              <a:buChar char="–"/>
              <a:defRPr sz="1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389438">
              <a:spcBef>
                <a:spcPct val="20000"/>
              </a:spcBef>
              <a:buFont typeface="Arial" panose="020B0604020202020204" pitchFamily="34" charset="0"/>
              <a:buChar char="•"/>
              <a:defRPr sz="1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389438">
              <a:spcBef>
                <a:spcPct val="20000"/>
              </a:spcBef>
              <a:buFont typeface="Arial" panose="020B0604020202020204" pitchFamily="34" charset="0"/>
              <a:buChar char="–"/>
              <a:defRPr sz="9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389438">
              <a:spcBef>
                <a:spcPct val="20000"/>
              </a:spcBef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4388560">
              <a:spcBef>
                <a:spcPct val="50000"/>
              </a:spcBef>
              <a:buNone/>
            </a:pPr>
            <a:r>
              <a:rPr lang="fr-CH" altLang="en-US" sz="5400" i="1" dirty="0">
                <a:solidFill>
                  <a:prstClr val="black"/>
                </a:solidFill>
                <a:latin typeface="Carlito" panose="020F0502020204030204" pitchFamily="34" charset="0"/>
                <a:ea typeface="+mn-ea"/>
                <a:cs typeface="Carlito" panose="020F0502020204030204" pitchFamily="34" charset="0"/>
              </a:rPr>
              <a:t>Yihui Zuo, </a:t>
            </a:r>
            <a:r>
              <a:rPr lang="fr-CH" altLang="en-US" sz="5400" i="1" dirty="0" err="1">
                <a:solidFill>
                  <a:prstClr val="black"/>
                </a:solidFill>
                <a:latin typeface="Carlito" panose="020F0502020204030204" pitchFamily="34" charset="0"/>
                <a:ea typeface="+mn-ea"/>
                <a:cs typeface="Carlito" panose="020F0502020204030204" pitchFamily="34" charset="0"/>
              </a:rPr>
              <a:t>Asja</a:t>
            </a:r>
            <a:r>
              <a:rPr lang="fr-CH" altLang="en-US" sz="5400" i="1" dirty="0">
                <a:solidFill>
                  <a:prstClr val="black"/>
                </a:solidFill>
                <a:latin typeface="Carlito" panose="020F0502020204030204" pitchFamily="34" charset="0"/>
                <a:ea typeface="+mn-ea"/>
                <a:cs typeface="Carlito" panose="020F0502020204030204" pitchFamily="34" charset="0"/>
              </a:rPr>
              <a:t> </a:t>
            </a:r>
            <a:r>
              <a:rPr lang="fr-CH" altLang="en-US" sz="5400" i="1" dirty="0" err="1">
                <a:solidFill>
                  <a:prstClr val="black"/>
                </a:solidFill>
                <a:latin typeface="Carlito" panose="020F0502020204030204" pitchFamily="34" charset="0"/>
                <a:ea typeface="+mn-ea"/>
                <a:cs typeface="Carlito" panose="020F0502020204030204" pitchFamily="34" charset="0"/>
              </a:rPr>
              <a:t>Derviškadić</a:t>
            </a:r>
            <a:r>
              <a:rPr lang="fr-CH" altLang="en-US" sz="5400" i="1" dirty="0">
                <a:solidFill>
                  <a:prstClr val="black"/>
                </a:solidFill>
                <a:latin typeface="Carlito" panose="020F0502020204030204" pitchFamily="34" charset="0"/>
                <a:ea typeface="+mn-ea"/>
                <a:cs typeface="Carlito" panose="020F0502020204030204" pitchFamily="34" charset="0"/>
              </a:rPr>
              <a:t>, Mario Paolone</a:t>
            </a:r>
          </a:p>
        </p:txBody>
      </p:sp>
      <p:sp>
        <p:nvSpPr>
          <p:cNvPr id="215" name="Rectangle à coins arrondis 214"/>
          <p:cNvSpPr/>
          <p:nvPr/>
        </p:nvSpPr>
        <p:spPr>
          <a:xfrm>
            <a:off x="776166" y="2452759"/>
            <a:ext cx="28712160" cy="2891253"/>
          </a:xfrm>
          <a:prstGeom prst="roundRect">
            <a:avLst>
              <a:gd name="adj" fmla="val 61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217" eaLnBrk="1" hangingPunct="1">
              <a:defRPr/>
            </a:pPr>
            <a:endParaRPr lang="fr-FR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431909" y="5685553"/>
            <a:ext cx="14292471" cy="6745380"/>
            <a:chOff x="409619" y="9090377"/>
            <a:chExt cx="29625714" cy="2522390"/>
          </a:xfrm>
        </p:grpSpPr>
        <p:sp>
          <p:nvSpPr>
            <p:cNvPr id="105" name="Rounded Rectangle 104"/>
            <p:cNvSpPr>
              <a:spLocks noChangeArrowheads="1"/>
            </p:cNvSpPr>
            <p:nvPr/>
          </p:nvSpPr>
          <p:spPr bwMode="auto">
            <a:xfrm>
              <a:off x="825926" y="9171600"/>
              <a:ext cx="28999409" cy="341934"/>
            </a:xfrm>
            <a:prstGeom prst="roundRect">
              <a:avLst>
                <a:gd name="adj" fmla="val 4014"/>
              </a:avLst>
            </a:prstGeom>
            <a:solidFill>
              <a:srgbClr val="E00202"/>
            </a:solidFill>
            <a:ln w="76200">
              <a:solidFill>
                <a:srgbClr val="E00202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914217" eaLnBrk="0" hangingPunct="0">
                <a:defRPr/>
              </a:pPr>
              <a:endParaRPr lang="en-US" sz="210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87" name="Text Box 2955"/>
            <p:cNvSpPr txBox="1">
              <a:spLocks noChangeArrowheads="1"/>
            </p:cNvSpPr>
            <p:nvPr/>
          </p:nvSpPr>
          <p:spPr bwMode="auto">
            <a:xfrm>
              <a:off x="409619" y="9202473"/>
              <a:ext cx="28430798" cy="341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6471" tIns="43236" rIns="86471" bIns="43236">
              <a:spAutoFit/>
            </a:bodyPr>
            <a:lstStyle>
              <a:lvl1pPr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865015" eaLnBrk="0" hangingPunct="0"/>
              <a:r>
                <a:rPr lang="en-US" altLang="en-US" sz="3999" b="1" dirty="0">
                  <a:solidFill>
                    <a:prstClr val="white"/>
                  </a:solidFill>
                  <a:ea typeface="+mn-ea"/>
                  <a:cs typeface="Arial" panose="020B0604020202020204" pitchFamily="34" charset="0"/>
                </a:rPr>
                <a:t>Aims and Contributions</a:t>
              </a:r>
              <a:endParaRPr lang="en-US" altLang="en-US" sz="3999" dirty="0">
                <a:solidFill>
                  <a:prstClr val="white"/>
                </a:solidFill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8" name="TextBox 93"/>
            <p:cNvSpPr txBox="1">
              <a:spLocks noChangeArrowheads="1"/>
            </p:cNvSpPr>
            <p:nvPr/>
          </p:nvSpPr>
          <p:spPr bwMode="auto">
            <a:xfrm>
              <a:off x="928542" y="10125263"/>
              <a:ext cx="28380036" cy="58464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defTabSz="914217" eaLnBrk="0" hangingPunct="0"/>
              <a:endParaRPr lang="en-US" altLang="en-US" sz="3199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  <p:sp>
          <p:nvSpPr>
            <p:cNvPr id="103" name="Rounded Rectangle 102"/>
            <p:cNvSpPr>
              <a:spLocks noChangeArrowheads="1"/>
            </p:cNvSpPr>
            <p:nvPr/>
          </p:nvSpPr>
          <p:spPr bwMode="auto">
            <a:xfrm>
              <a:off x="656846" y="9090377"/>
              <a:ext cx="29378487" cy="2522390"/>
            </a:xfrm>
            <a:prstGeom prst="roundRect">
              <a:avLst>
                <a:gd name="adj" fmla="val 4014"/>
              </a:avLst>
            </a:prstGeom>
            <a:noFill/>
            <a:ln w="76200">
              <a:solidFill>
                <a:srgbClr val="E00202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defTabSz="914217" eaLnBrk="0" hangingPunct="0">
                <a:defRPr/>
              </a:pPr>
              <a:endParaRPr lang="en-US" sz="2100" dirty="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84319" y="12764763"/>
            <a:ext cx="14447520" cy="19605081"/>
            <a:chOff x="738071" y="12360106"/>
            <a:chExt cx="14210980" cy="36677144"/>
          </a:xfrm>
        </p:grpSpPr>
        <p:sp>
          <p:nvSpPr>
            <p:cNvPr id="108" name="Rounded Rectangle 107"/>
            <p:cNvSpPr>
              <a:spLocks noChangeArrowheads="1"/>
            </p:cNvSpPr>
            <p:nvPr/>
          </p:nvSpPr>
          <p:spPr bwMode="auto">
            <a:xfrm>
              <a:off x="819667" y="12674265"/>
              <a:ext cx="14031094" cy="1368526"/>
            </a:xfrm>
            <a:prstGeom prst="roundRect">
              <a:avLst>
                <a:gd name="adj" fmla="val 4014"/>
              </a:avLst>
            </a:prstGeom>
            <a:solidFill>
              <a:srgbClr val="E00202"/>
            </a:solidFill>
            <a:ln w="76200">
              <a:solidFill>
                <a:srgbClr val="E00202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914217" eaLnBrk="0" hangingPunct="0">
                <a:defRPr/>
              </a:pPr>
              <a:endParaRPr lang="en-US" sz="210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89" name="Text Box 2955"/>
            <p:cNvSpPr txBox="1">
              <a:spLocks noChangeArrowheads="1"/>
            </p:cNvSpPr>
            <p:nvPr/>
          </p:nvSpPr>
          <p:spPr bwMode="auto">
            <a:xfrm>
              <a:off x="1777592" y="12612662"/>
              <a:ext cx="12257229" cy="1314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6471" tIns="43236" rIns="86471" bIns="43236">
              <a:spAutoFit/>
            </a:bodyPr>
            <a:lstStyle>
              <a:lvl1pPr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865015" eaLnBrk="0" hangingPunct="0"/>
              <a:r>
                <a:rPr lang="en-US" altLang="en-US" sz="3999" b="1" dirty="0">
                  <a:solidFill>
                    <a:prstClr val="white"/>
                  </a:solidFill>
                  <a:ea typeface="+mn-ea"/>
                  <a:cs typeface="Arial" panose="020B0604020202020204" pitchFamily="34" charset="0"/>
                </a:rPr>
                <a:t>OPF-driven UFLS Method</a:t>
              </a:r>
              <a:endParaRPr lang="en-US" altLang="en-US" sz="3999" dirty="0">
                <a:solidFill>
                  <a:prstClr val="white"/>
                </a:solidFill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" name="Rounded Rectangle 110"/>
            <p:cNvSpPr>
              <a:spLocks noChangeArrowheads="1"/>
            </p:cNvSpPr>
            <p:nvPr/>
          </p:nvSpPr>
          <p:spPr bwMode="auto">
            <a:xfrm>
              <a:off x="738071" y="12360106"/>
              <a:ext cx="14210980" cy="36677144"/>
            </a:xfrm>
            <a:prstGeom prst="roundRect">
              <a:avLst>
                <a:gd name="adj" fmla="val 1887"/>
              </a:avLst>
            </a:prstGeom>
            <a:noFill/>
            <a:ln w="76200">
              <a:solidFill>
                <a:srgbClr val="E00202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defTabSz="914217" eaLnBrk="0" hangingPunct="0">
                <a:defRPr/>
              </a:pPr>
              <a:endParaRPr lang="en-US" sz="210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8" name="Rounded Rectangle 127"/>
          <p:cNvSpPr>
            <a:spLocks noChangeArrowheads="1"/>
          </p:cNvSpPr>
          <p:nvPr/>
        </p:nvSpPr>
        <p:spPr bwMode="auto">
          <a:xfrm>
            <a:off x="732964" y="41334297"/>
            <a:ext cx="29077920" cy="1402084"/>
          </a:xfrm>
          <a:prstGeom prst="roundRect">
            <a:avLst>
              <a:gd name="adj" fmla="val 12148"/>
            </a:avLst>
          </a:prstGeom>
          <a:noFill/>
          <a:ln w="76200">
            <a:solidFill>
              <a:srgbClr val="E0020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914217" eaLnBrk="0" hangingPunct="0">
              <a:defRPr/>
            </a:pPr>
            <a:endParaRPr lang="en-US" sz="210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134" name="TextBox 10"/>
          <p:cNvSpPr txBox="1">
            <a:spLocks noChangeArrowheads="1"/>
          </p:cNvSpPr>
          <p:nvPr/>
        </p:nvSpPr>
        <p:spPr bwMode="auto">
          <a:xfrm>
            <a:off x="29051548" y="43294447"/>
            <a:ext cx="2018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9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217">
              <a:spcBef>
                <a:spcPct val="0"/>
              </a:spcBef>
              <a:buNone/>
            </a:pPr>
            <a:r>
              <a:rPr lang="en-US" altLang="en-US" sz="2400" b="1" i="1" dirty="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References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15547297" y="12729945"/>
            <a:ext cx="14173203" cy="19639901"/>
            <a:chOff x="904679" y="12443172"/>
            <a:chExt cx="13880354" cy="8169936"/>
          </a:xfrm>
        </p:grpSpPr>
        <p:sp>
          <p:nvSpPr>
            <p:cNvPr id="129" name="Rounded Rectangle 128"/>
            <p:cNvSpPr>
              <a:spLocks noChangeArrowheads="1"/>
            </p:cNvSpPr>
            <p:nvPr/>
          </p:nvSpPr>
          <p:spPr bwMode="auto">
            <a:xfrm>
              <a:off x="985793" y="12511207"/>
              <a:ext cx="13701250" cy="304303"/>
            </a:xfrm>
            <a:prstGeom prst="roundRect">
              <a:avLst>
                <a:gd name="adj" fmla="val 2637"/>
              </a:avLst>
            </a:prstGeom>
            <a:solidFill>
              <a:srgbClr val="E00202"/>
            </a:solidFill>
            <a:ln w="76200">
              <a:solidFill>
                <a:srgbClr val="E00202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914217" eaLnBrk="0" hangingPunct="0">
                <a:defRPr/>
              </a:pPr>
              <a:endParaRPr lang="en-US" sz="210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Text Box 2955"/>
            <p:cNvSpPr txBox="1">
              <a:spLocks noChangeArrowheads="1"/>
            </p:cNvSpPr>
            <p:nvPr/>
          </p:nvSpPr>
          <p:spPr bwMode="auto">
            <a:xfrm>
              <a:off x="1810220" y="12513814"/>
              <a:ext cx="12505206" cy="292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6471" tIns="43236" rIns="86471" bIns="43236">
              <a:spAutoFit/>
            </a:bodyPr>
            <a:lstStyle>
              <a:lvl1pPr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865015" eaLnBrk="0" hangingPunct="0"/>
              <a:r>
                <a:rPr lang="fr-CH" altLang="en-US" sz="3999" b="1" dirty="0">
                  <a:solidFill>
                    <a:prstClr val="white"/>
                  </a:solidFill>
                  <a:ea typeface="+mn-ea"/>
                  <a:cs typeface="Arial" panose="020B0604020202020204" pitchFamily="34" charset="0"/>
                </a:rPr>
                <a:t>Performance </a:t>
              </a:r>
              <a:r>
                <a:rPr lang="fr-CH" altLang="en-US" sz="3999" b="1" dirty="0" err="1">
                  <a:solidFill>
                    <a:prstClr val="white"/>
                  </a:solidFill>
                  <a:ea typeface="+mn-ea"/>
                  <a:cs typeface="Arial" panose="020B0604020202020204" pitchFamily="34" charset="0"/>
                </a:rPr>
                <a:t>Assessment</a:t>
              </a:r>
              <a:endParaRPr lang="en-US" altLang="en-US" sz="3999" b="1" dirty="0">
                <a:solidFill>
                  <a:prstClr val="white"/>
                </a:solidFill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2" name="Rounded Rectangle 141"/>
            <p:cNvSpPr>
              <a:spLocks noChangeArrowheads="1"/>
            </p:cNvSpPr>
            <p:nvPr/>
          </p:nvSpPr>
          <p:spPr bwMode="auto">
            <a:xfrm>
              <a:off x="904679" y="12443172"/>
              <a:ext cx="13880354" cy="8169936"/>
            </a:xfrm>
            <a:prstGeom prst="roundRect">
              <a:avLst>
                <a:gd name="adj" fmla="val 1600"/>
              </a:avLst>
            </a:prstGeom>
            <a:noFill/>
            <a:ln w="76200">
              <a:solidFill>
                <a:srgbClr val="E00202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defTabSz="914217" eaLnBrk="0" hangingPunct="0">
                <a:defRPr/>
              </a:pPr>
              <a:endParaRPr lang="en-US" sz="210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684675" y="352296"/>
            <a:ext cx="4780722" cy="1941956"/>
            <a:chOff x="5561105" y="352296"/>
            <a:chExt cx="4780722" cy="1941956"/>
          </a:xfrm>
        </p:grpSpPr>
        <p:pic>
          <p:nvPicPr>
            <p:cNvPr id="143" name="Picture 56" descr="Homepage ima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8146" y="352296"/>
              <a:ext cx="3182746" cy="105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" name="Rectangle 5"/>
            <p:cNvSpPr>
              <a:spLocks noChangeArrowheads="1"/>
            </p:cNvSpPr>
            <p:nvPr/>
          </p:nvSpPr>
          <p:spPr bwMode="auto">
            <a:xfrm>
              <a:off x="5561105" y="1463255"/>
              <a:ext cx="4780722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dirty="0"/>
                <a:t>DISTRIBUTED ELECTRICAL</a:t>
              </a:r>
            </a:p>
            <a:p>
              <a:pPr eaLnBrk="1" hangingPunct="1"/>
              <a:r>
                <a:rPr lang="en-US" altLang="en-US" sz="2400" dirty="0"/>
                <a:t>SYSTEMS LABORATORY</a:t>
              </a:r>
            </a:p>
          </p:txBody>
        </p:sp>
      </p:grpSp>
      <p:sp>
        <p:nvSpPr>
          <p:cNvPr id="4" name="TextBox 3"/>
          <p:cNvSpPr txBox="1">
            <a:spLocks/>
          </p:cNvSpPr>
          <p:nvPr/>
        </p:nvSpPr>
        <p:spPr>
          <a:xfrm>
            <a:off x="15749635" y="6931994"/>
            <a:ext cx="13811285" cy="527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3200" dirty="0">
                <a:latin typeface="Carlito" panose="020F0502020204030204" pitchFamily="34" charset="0"/>
                <a:cs typeface="Carlito" panose="020F0502020204030204" pitchFamily="34" charset="0"/>
              </a:rPr>
              <a:t>Develop an </a:t>
            </a:r>
            <a:r>
              <a:rPr lang="en-US" sz="3200" dirty="0">
                <a:solidFill>
                  <a:schemeClr val="accent1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Optimal Power Flow </a:t>
            </a:r>
            <a:r>
              <a:rPr lang="en-US" sz="3200" dirty="0">
                <a:latin typeface="Carlito" panose="020F0502020204030204" pitchFamily="34" charset="0"/>
                <a:cs typeface="Carlito" panose="020F0502020204030204" pitchFamily="34" charset="0"/>
              </a:rPr>
              <a:t>(OPF)-driven </a:t>
            </a:r>
            <a:r>
              <a:rPr lang="en-US" sz="3200" dirty="0">
                <a:solidFill>
                  <a:schemeClr val="accent1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Under-frequency Load Shedding </a:t>
            </a:r>
            <a:r>
              <a:rPr lang="en-US" sz="3200" dirty="0">
                <a:latin typeface="Carlito" panose="020F0502020204030204" pitchFamily="34" charset="0"/>
                <a:cs typeface="Carlito" panose="020F0502020204030204" pitchFamily="34" charset="0"/>
              </a:rPr>
              <a:t>(UFLS) scheme suitable for </a:t>
            </a:r>
            <a:r>
              <a:rPr lang="en-US" sz="3200" dirty="0">
                <a:solidFill>
                  <a:schemeClr val="accent1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low-inertia power grids </a:t>
            </a:r>
            <a:r>
              <a:rPr lang="en-US" sz="3200" dirty="0">
                <a:latin typeface="Carlito" panose="020F0502020204030204" pitchFamily="34" charset="0"/>
                <a:cs typeface="Carlito" panose="020F0502020204030204" pitchFamily="34" charset="0"/>
              </a:rPr>
              <a:t>hosting large shares of renewables.</a:t>
            </a:r>
          </a:p>
          <a:p>
            <a:pPr marL="274320" indent="-27432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3200" dirty="0">
                <a:solidFill>
                  <a:schemeClr val="accent1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Obj: Minimize the amount of shed load </a:t>
            </a:r>
            <a:r>
              <a:rPr lang="en-US" sz="3200" dirty="0">
                <a:latin typeface="Carlito" panose="020F0502020204030204" pitchFamily="34" charset="0"/>
                <a:cs typeface="Carlito" panose="020F0502020204030204" pitchFamily="34" charset="0"/>
              </a:rPr>
              <a:t>while ensuring a </a:t>
            </a:r>
            <a:r>
              <a:rPr lang="en-US" sz="3200" dirty="0">
                <a:solidFill>
                  <a:schemeClr val="accent1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safe trajectory of the system frequency </a:t>
            </a:r>
            <a:r>
              <a:rPr lang="en-US" sz="3200" dirty="0">
                <a:latin typeface="Carlito" panose="020F0502020204030204" pitchFamily="34" charset="0"/>
                <a:cs typeface="Carlito" panose="020F0502020204030204" pitchFamily="34" charset="0"/>
              </a:rPr>
              <a:t>and  </a:t>
            </a:r>
            <a:r>
              <a:rPr lang="en-US" sz="3200" dirty="0">
                <a:solidFill>
                  <a:schemeClr val="accent1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prevent nodal voltages and branch currents from violating feasible bounds</a:t>
            </a:r>
            <a:r>
              <a:rPr lang="en-US" sz="3200" dirty="0">
                <a:latin typeface="Carlito" panose="020F0502020204030204" pitchFamily="34" charset="0"/>
                <a:cs typeface="Carlito" panose="020F0502020204030204" pitchFamily="34" charset="0"/>
              </a:rPr>
              <a:t>.</a:t>
            </a:r>
          </a:p>
          <a:p>
            <a:pPr marL="274320" indent="-27432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3200" dirty="0">
                <a:solidFill>
                  <a:schemeClr val="accent1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Compare</a:t>
            </a:r>
            <a:r>
              <a:rPr lang="en-US" sz="3200" dirty="0">
                <a:latin typeface="Carlito" panose="020F0502020204030204" pitchFamily="34" charset="0"/>
                <a:cs typeface="Carlito" panose="020F0502020204030204" pitchFamily="34" charset="0"/>
              </a:rPr>
              <a:t> the proposed UFLS scheme with the one recommended by the </a:t>
            </a:r>
            <a:r>
              <a:rPr lang="en-US" sz="3200" dirty="0">
                <a:solidFill>
                  <a:schemeClr val="accent1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European Network of Transmission System Operators </a:t>
            </a:r>
            <a:r>
              <a:rPr lang="en-US" sz="3200" dirty="0">
                <a:latin typeface="Carlito" panose="020F0502020204030204" pitchFamily="34" charset="0"/>
                <a:cs typeface="Carlito" panose="020F0502020204030204" pitchFamily="34" charset="0"/>
              </a:rPr>
              <a:t>(ENTSO-E).</a:t>
            </a:r>
          </a:p>
        </p:txBody>
      </p:sp>
      <p:sp>
        <p:nvSpPr>
          <p:cNvPr id="3080" name="TextBox 3079"/>
          <p:cNvSpPr txBox="1"/>
          <p:nvPr/>
        </p:nvSpPr>
        <p:spPr>
          <a:xfrm>
            <a:off x="900138" y="41454780"/>
            <a:ext cx="28526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/>
              <a:t>[1]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AEMO, “Renewable integration study: Stage 1 report - enabling secure operation of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the </a:t>
            </a:r>
            <a:r>
              <a:rPr lang="en-US" altLang="zh-CN" sz="2400" i="1" dirty="0" err="1"/>
              <a:t>nem</a:t>
            </a:r>
            <a:r>
              <a:rPr lang="en-US" altLang="zh-CN" sz="2400" i="1" dirty="0"/>
              <a:t> with very high penetrations of renewable energy,” Australian Energy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Market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Operator, Tech. Rep., April 2020.</a:t>
            </a:r>
          </a:p>
          <a:p>
            <a:r>
              <a:rPr lang="en-US" altLang="zh-CN" sz="2400" i="1" dirty="0"/>
              <a:t>[2]</a:t>
            </a:r>
            <a:r>
              <a:rPr lang="zh-CN" altLang="en-US" sz="2400" i="1" dirty="0"/>
              <a:t> </a:t>
            </a:r>
            <a:endParaRPr lang="en-US" altLang="zh-CN" sz="2400" i="1"/>
          </a:p>
          <a:p>
            <a:r>
              <a:rPr lang="en-US" sz="2400" i="1"/>
              <a:t>[</a:t>
            </a:r>
            <a:r>
              <a:rPr lang="en-US" altLang="zh-CN" sz="2400" i="1" dirty="0"/>
              <a:t>3</a:t>
            </a:r>
            <a:r>
              <a:rPr lang="en-US" sz="2400" i="1" dirty="0"/>
              <a:t>] ENTSO-E, “Technical background and recommendations for </a:t>
            </a:r>
            <a:r>
              <a:rPr lang="en-US" sz="2400" i="1" dirty="0" err="1"/>
              <a:t>defence</a:t>
            </a:r>
            <a:r>
              <a:rPr lang="en-US" sz="2400" i="1" dirty="0"/>
              <a:t> plans in the continental </a:t>
            </a:r>
            <a:r>
              <a:rPr lang="en-US" sz="2400" i="1" dirty="0" err="1"/>
              <a:t>europe</a:t>
            </a:r>
            <a:r>
              <a:rPr lang="en-US" sz="2400" i="1" dirty="0"/>
              <a:t> synchronous area,” Tech. Rep., 2010.</a:t>
            </a:r>
          </a:p>
        </p:txBody>
      </p:sp>
      <p:grpSp>
        <p:nvGrpSpPr>
          <p:cNvPr id="211" name="Group 210"/>
          <p:cNvGrpSpPr/>
          <p:nvPr/>
        </p:nvGrpSpPr>
        <p:grpSpPr>
          <a:xfrm>
            <a:off x="719004" y="32632476"/>
            <a:ext cx="29077920" cy="8517201"/>
            <a:chOff x="-69151" y="32816347"/>
            <a:chExt cx="30508267" cy="9043732"/>
          </a:xfrm>
        </p:grpSpPr>
        <p:sp>
          <p:nvSpPr>
            <p:cNvPr id="123" name="Rounded Rectangle 122"/>
            <p:cNvSpPr>
              <a:spLocks noChangeArrowheads="1"/>
            </p:cNvSpPr>
            <p:nvPr/>
          </p:nvSpPr>
          <p:spPr bwMode="auto">
            <a:xfrm>
              <a:off x="36494" y="32939614"/>
              <a:ext cx="30268422" cy="766655"/>
            </a:xfrm>
            <a:prstGeom prst="roundRect">
              <a:avLst>
                <a:gd name="adj" fmla="val 16613"/>
              </a:avLst>
            </a:prstGeom>
            <a:solidFill>
              <a:srgbClr val="E00202"/>
            </a:solidFill>
            <a:ln w="76200">
              <a:solidFill>
                <a:srgbClr val="E00202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914217" eaLnBrk="0" hangingPunct="0">
                <a:defRPr/>
              </a:pPr>
              <a:endParaRPr lang="en-US" sz="210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28" name="Text Box 2955"/>
            <p:cNvSpPr txBox="1">
              <a:spLocks noChangeArrowheads="1"/>
            </p:cNvSpPr>
            <p:nvPr/>
          </p:nvSpPr>
          <p:spPr bwMode="auto">
            <a:xfrm>
              <a:off x="2008818" y="33009023"/>
              <a:ext cx="26717331" cy="746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6471" tIns="43236" rIns="86471" bIns="43236">
              <a:spAutoFit/>
            </a:bodyPr>
            <a:lstStyle>
              <a:lvl1pPr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865015" eaLnBrk="0" hangingPunct="0"/>
              <a:r>
                <a:rPr lang="en-US" altLang="zh-CN" sz="3999" dirty="0">
                  <a:solidFill>
                    <a:prstClr val="white"/>
                  </a:solidFill>
                  <a:ea typeface="+mn-ea"/>
                  <a:cs typeface="Arial" panose="020B0604020202020204" pitchFamily="34" charset="0"/>
                </a:rPr>
                <a:t>Results</a:t>
              </a:r>
              <a:endParaRPr lang="en-US" altLang="en-US" sz="3999" dirty="0">
                <a:solidFill>
                  <a:prstClr val="white"/>
                </a:solidFill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5" name="Rounded Rectangle 124"/>
            <p:cNvSpPr>
              <a:spLocks noChangeArrowheads="1"/>
            </p:cNvSpPr>
            <p:nvPr/>
          </p:nvSpPr>
          <p:spPr bwMode="auto">
            <a:xfrm>
              <a:off x="-69151" y="32816347"/>
              <a:ext cx="30508267" cy="9043732"/>
            </a:xfrm>
            <a:prstGeom prst="roundRect">
              <a:avLst>
                <a:gd name="adj" fmla="val 4014"/>
              </a:avLst>
            </a:prstGeom>
            <a:noFill/>
            <a:ln w="76200">
              <a:solidFill>
                <a:srgbClr val="E00202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defTabSz="914217" eaLnBrk="0" hangingPunct="0">
                <a:defRPr/>
              </a:pPr>
              <a:endParaRPr lang="en-US" sz="210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7844263" y="13716000"/>
            <a:ext cx="9959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IEEE 39-bus low-inertia power grid time-domain full-replica dynamic model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11655EC-3650-7340-9C3C-7DFB3014680D}"/>
              </a:ext>
            </a:extLst>
          </p:cNvPr>
          <p:cNvGrpSpPr/>
          <p:nvPr/>
        </p:nvGrpSpPr>
        <p:grpSpPr>
          <a:xfrm>
            <a:off x="794085" y="5685097"/>
            <a:ext cx="14447520" cy="6745380"/>
            <a:chOff x="545073" y="9090377"/>
            <a:chExt cx="29947100" cy="2522390"/>
          </a:xfrm>
        </p:grpSpPr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E461C798-E8E9-D644-BDC3-89E7F45D7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646" y="9171600"/>
              <a:ext cx="29568023" cy="341934"/>
            </a:xfrm>
            <a:prstGeom prst="roundRect">
              <a:avLst>
                <a:gd name="adj" fmla="val 4014"/>
              </a:avLst>
            </a:prstGeom>
            <a:solidFill>
              <a:srgbClr val="E00202"/>
            </a:solidFill>
            <a:ln w="76200">
              <a:solidFill>
                <a:srgbClr val="E00202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914217" eaLnBrk="0" hangingPunct="0">
                <a:defRPr/>
              </a:pPr>
              <a:endParaRPr lang="en-US" sz="2100" dirty="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Text Box 2955">
              <a:extLst>
                <a:ext uri="{FF2B5EF4-FFF2-40B4-BE49-F238E27FC236}">
                  <a16:creationId xmlns:a16="http://schemas.microsoft.com/office/drawing/2014/main" id="{83432627-0220-E746-9770-084A3ACFD3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5772" y="9202643"/>
              <a:ext cx="28430797" cy="262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6471" tIns="43236" rIns="86471" bIns="43236">
              <a:spAutoFit/>
            </a:bodyPr>
            <a:lstStyle>
              <a:lvl1pPr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65188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865015" eaLnBrk="0" hangingPunct="0"/>
              <a:r>
                <a:rPr lang="en-US" altLang="en-US" sz="3999" b="1" dirty="0">
                  <a:solidFill>
                    <a:prstClr val="white"/>
                  </a:solidFill>
                  <a:ea typeface="+mn-ea"/>
                  <a:cs typeface="Arial" panose="020B0604020202020204" pitchFamily="34" charset="0"/>
                </a:rPr>
                <a:t>Context</a:t>
              </a:r>
              <a:endParaRPr lang="en-US" altLang="en-US" sz="3999" dirty="0">
                <a:solidFill>
                  <a:prstClr val="white"/>
                </a:solidFill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" name="TextBox 93">
              <a:extLst>
                <a:ext uri="{FF2B5EF4-FFF2-40B4-BE49-F238E27FC236}">
                  <a16:creationId xmlns:a16="http://schemas.microsoft.com/office/drawing/2014/main" id="{00E36935-6645-EF47-8475-165DE2FA8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8542" y="10125263"/>
              <a:ext cx="28380036" cy="58464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defTabSz="914217" eaLnBrk="0" hangingPunct="0"/>
              <a:endParaRPr lang="en-US" altLang="en-US" sz="3199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56177344-8072-474C-A0C6-7768E0B55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073" y="9090377"/>
              <a:ext cx="29947100" cy="2522390"/>
            </a:xfrm>
            <a:prstGeom prst="roundRect">
              <a:avLst>
                <a:gd name="adj" fmla="val 4014"/>
              </a:avLst>
            </a:prstGeom>
            <a:noFill/>
            <a:ln w="76200">
              <a:solidFill>
                <a:srgbClr val="E00202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defTabSz="914217" eaLnBrk="0" hangingPunct="0">
                <a:defRPr/>
              </a:pPr>
              <a:endParaRPr lang="en-US" sz="2100" dirty="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59" name="Content Placeholder 7">
            <a:extLst>
              <a:ext uri="{FF2B5EF4-FFF2-40B4-BE49-F238E27FC236}">
                <a16:creationId xmlns:a16="http://schemas.microsoft.com/office/drawing/2014/main" id="{5F9C0E0E-1CAE-524B-9D85-BA2BB6972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248613" y="7582875"/>
            <a:ext cx="4694949" cy="466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F3CFDED8-CCF0-A941-B139-24DF6ECC99AF}"/>
              </a:ext>
            </a:extLst>
          </p:cNvPr>
          <p:cNvSpPr txBox="1">
            <a:spLocks/>
          </p:cNvSpPr>
          <p:nvPr/>
        </p:nvSpPr>
        <p:spPr>
          <a:xfrm>
            <a:off x="1783285" y="6868733"/>
            <a:ext cx="3701315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latin typeface="Carlito" panose="020F0502020204030204" pitchFamily="34" charset="0"/>
                <a:cs typeface="Carlito" panose="020F0502020204030204" pitchFamily="34" charset="0"/>
              </a:rPr>
              <a:t>Frequency Stability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1AB3BD4-D6FE-2E47-8DD2-C08BC0FD2309}"/>
              </a:ext>
            </a:extLst>
          </p:cNvPr>
          <p:cNvSpPr txBox="1">
            <a:spLocks/>
          </p:cNvSpPr>
          <p:nvPr/>
        </p:nvSpPr>
        <p:spPr>
          <a:xfrm>
            <a:off x="6507567" y="6855063"/>
            <a:ext cx="8551833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latin typeface="Carlito" panose="020F0502020204030204" pitchFamily="34" charset="0"/>
                <a:cs typeface="Carlito" panose="020F0502020204030204" pitchFamily="34" charset="0"/>
              </a:rPr>
              <a:t>Blackout Event of September 28, 2016, Australia</a:t>
            </a:r>
            <a:r>
              <a:rPr lang="en-US" altLang="zh-CN" sz="32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[1]</a:t>
            </a:r>
            <a:endParaRPr lang="en-US" sz="3200" b="1" baseline="30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F1D41C8-9560-B049-9400-06F688BBEF20}"/>
              </a:ext>
            </a:extLst>
          </p:cNvPr>
          <p:cNvSpPr txBox="1"/>
          <p:nvPr/>
        </p:nvSpPr>
        <p:spPr>
          <a:xfrm>
            <a:off x="6507567" y="10016637"/>
            <a:ext cx="52952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en-US" sz="1800" dirty="0">
                <a:latin typeface="+mj-lt"/>
                <a:ea typeface="ＭＳ Ｐゴシック" charset="0"/>
                <a:cs typeface="Arial Narrow"/>
                <a:sym typeface="Wingdings" pitchFamily="2" charset="2"/>
              </a:rPr>
              <a:t>The reduction in wind farm output was</a:t>
            </a:r>
            <a:r>
              <a:rPr lang="en-US" sz="1800" dirty="0">
                <a:solidFill>
                  <a:srgbClr val="C00000"/>
                </a:solidFill>
                <a:latin typeface="+mj-lt"/>
                <a:ea typeface="ＭＳ Ｐゴシック" charset="0"/>
                <a:cs typeface="Arial Narrow"/>
                <a:sym typeface="Wingdings" pitchFamily="2" charset="2"/>
              </a:rPr>
              <a:t> compensated by an increase in power imported </a:t>
            </a:r>
            <a:r>
              <a:rPr lang="en-US" sz="1800" dirty="0">
                <a:latin typeface="+mj-lt"/>
                <a:ea typeface="ＭＳ Ｐゴシック" charset="0"/>
                <a:cs typeface="Arial Narrow"/>
                <a:sym typeface="Wingdings" pitchFamily="2" charset="2"/>
              </a:rPr>
              <a:t>from Victoria However, the </a:t>
            </a:r>
            <a:r>
              <a:rPr lang="en-US" sz="1800" dirty="0">
                <a:solidFill>
                  <a:srgbClr val="C00000"/>
                </a:solidFill>
                <a:latin typeface="+mj-lt"/>
                <a:ea typeface="ＭＳ Ｐゴシック" charset="0"/>
                <a:cs typeface="Arial Narrow"/>
                <a:sym typeface="Wingdings" pitchFamily="2" charset="2"/>
              </a:rPr>
              <a:t>import reached a level that tripped the interconnector</a:t>
            </a:r>
            <a:r>
              <a:rPr lang="en-US" sz="1800" dirty="0">
                <a:latin typeface="+mj-lt"/>
                <a:ea typeface="ＭＳ Ｐゴシック" charset="0"/>
                <a:cs typeface="Arial Narrow"/>
                <a:sym typeface="Wingdings" pitchFamily="2" charset="2"/>
              </a:rPr>
              <a:t> on loss of synchronism protection.</a:t>
            </a: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F6A2344C-4936-E44E-A64A-820ED099856C}"/>
              </a:ext>
            </a:extLst>
          </p:cNvPr>
          <p:cNvGrpSpPr/>
          <p:nvPr/>
        </p:nvGrpSpPr>
        <p:grpSpPr>
          <a:xfrm>
            <a:off x="11487903" y="7641966"/>
            <a:ext cx="3187004" cy="2286000"/>
            <a:chOff x="655831" y="1148533"/>
            <a:chExt cx="3664860" cy="2472491"/>
          </a:xfrm>
        </p:grpSpPr>
        <p:graphicFrame>
          <p:nvGraphicFramePr>
            <p:cNvPr id="231" name="Chart 230">
              <a:extLst>
                <a:ext uri="{FF2B5EF4-FFF2-40B4-BE49-F238E27FC236}">
                  <a16:creationId xmlns:a16="http://schemas.microsoft.com/office/drawing/2014/main" id="{397ACDE6-E998-DD41-8BC5-D64C9A2EB0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0069363"/>
                </p:ext>
              </p:extLst>
            </p:nvPr>
          </p:nvGraphicFramePr>
          <p:xfrm>
            <a:off x="904874" y="1532109"/>
            <a:ext cx="3240000" cy="20889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6CE61447-6264-DB42-BEE6-ECDEE7D7311D}"/>
                </a:ext>
              </a:extLst>
            </p:cNvPr>
            <p:cNvSpPr txBox="1"/>
            <p:nvPr/>
          </p:nvSpPr>
          <p:spPr>
            <a:xfrm>
              <a:off x="655831" y="1148533"/>
              <a:ext cx="3664860" cy="399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SA pre-black-out generation mix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7D76FF6-2B4F-284E-8F9C-4233F53CCD91}"/>
              </a:ext>
            </a:extLst>
          </p:cNvPr>
          <p:cNvGrpSpPr/>
          <p:nvPr/>
        </p:nvGrpSpPr>
        <p:grpSpPr>
          <a:xfrm>
            <a:off x="11704742" y="9777722"/>
            <a:ext cx="2937391" cy="2352500"/>
            <a:chOff x="4999127" y="1088313"/>
            <a:chExt cx="3060000" cy="2634212"/>
          </a:xfrm>
        </p:grpSpPr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2F8CA507-45DA-7645-B6E4-B7B558524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99127" y="1420975"/>
              <a:ext cx="3060000" cy="2301550"/>
            </a:xfrm>
            <a:prstGeom prst="rect">
              <a:avLst/>
            </a:prstGeom>
          </p:spPr>
        </p:pic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58802EB7-4863-5046-AB8B-39F038E2B23D}"/>
                </a:ext>
              </a:extLst>
            </p:cNvPr>
            <p:cNvSpPr txBox="1"/>
            <p:nvPr/>
          </p:nvSpPr>
          <p:spPr>
            <a:xfrm>
              <a:off x="5582121" y="1088313"/>
              <a:ext cx="1894016" cy="413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System frequency</a:t>
              </a:r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AD403EF-E048-8640-89AC-B588FE4A8B6F}"/>
                </a:ext>
              </a:extLst>
            </p:cNvPr>
            <p:cNvCxnSpPr/>
            <p:nvPr/>
          </p:nvCxnSpPr>
          <p:spPr>
            <a:xfrm>
              <a:off x="7282543" y="1631864"/>
              <a:ext cx="500743" cy="1436601"/>
            </a:xfrm>
            <a:prstGeom prst="line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C6DB88CF-1A0C-0A4A-93C2-BA4DCC82C6DE}"/>
                    </a:ext>
                  </a:extLst>
                </p:cNvPr>
                <p:cNvSpPr txBox="1"/>
                <p:nvPr/>
              </p:nvSpPr>
              <p:spPr>
                <a:xfrm>
                  <a:off x="5527379" y="2257985"/>
                  <a:ext cx="2003496" cy="379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C00000"/>
                      </a:solidFill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ROCOF </a:t>
                  </a:r>
                  <a14:m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Arial Narrow" panose="020B0604020202020204" pitchFamily="34" charset="0"/>
                        </a:rPr>
                        <m:t>≃</m:t>
                      </m:r>
                      <m:r>
                        <a:rPr lang="en-US" sz="16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Arial Narrow" panose="020B0604020202020204" pitchFamily="34" charset="0"/>
                        </a:rPr>
                        <m:t>−</m:t>
                      </m:r>
                    </m:oMath>
                  </a14:m>
                  <a:r>
                    <a:rPr lang="en-US" sz="1600" b="1" dirty="0">
                      <a:solidFill>
                        <a:srgbClr val="C00000"/>
                      </a:solidFill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6.25 Hz/s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9221277-2CFE-E743-AEE0-410C81663A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7379" y="2257985"/>
                  <a:ext cx="2003496" cy="379096"/>
                </a:xfrm>
                <a:prstGeom prst="rect">
                  <a:avLst/>
                </a:prstGeom>
                <a:blipFill>
                  <a:blip r:embed="rId10"/>
                  <a:stretch>
                    <a:fillRect l="-654" t="-3571" r="-654" b="-2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9" name="Rectangle 248">
            <a:extLst>
              <a:ext uri="{FF2B5EF4-FFF2-40B4-BE49-F238E27FC236}">
                <a16:creationId xmlns:a16="http://schemas.microsoft.com/office/drawing/2014/main" id="{AC19A01E-B792-C548-9C96-4F5E031401B1}"/>
              </a:ext>
            </a:extLst>
          </p:cNvPr>
          <p:cNvSpPr/>
          <p:nvPr/>
        </p:nvSpPr>
        <p:spPr>
          <a:xfrm>
            <a:off x="6564714" y="7658965"/>
            <a:ext cx="50551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j-lt"/>
                <a:ea typeface="ＭＳ Ｐゴシック" charset="0"/>
                <a:cs typeface="Arial Narrow"/>
                <a:sym typeface="Wingdings" pitchFamily="2" charset="2"/>
              </a:rPr>
              <a:t>Tornadoes </a:t>
            </a:r>
            <a:r>
              <a:rPr lang="en-US" sz="1800" dirty="0">
                <a:latin typeface="+mj-lt"/>
                <a:ea typeface="ＭＳ Ｐゴシック" charset="0"/>
                <a:cs typeface="Arial Narrow"/>
                <a:sym typeface="Wingdings" pitchFamily="2" charset="2"/>
              </a:rPr>
              <a:t>in South Australia (SA) tripped </a:t>
            </a:r>
            <a:r>
              <a:rPr lang="en-US" sz="1800" dirty="0">
                <a:solidFill>
                  <a:srgbClr val="C00000"/>
                </a:solidFill>
                <a:latin typeface="+mj-lt"/>
                <a:ea typeface="ＭＳ Ｐゴシック" charset="0"/>
                <a:cs typeface="Arial Narrow"/>
                <a:sym typeface="Wingdings" pitchFamily="2" charset="2"/>
              </a:rPr>
              <a:t>multiple 275 kV transmission circuits</a:t>
            </a:r>
            <a:r>
              <a:rPr lang="en-US" sz="1800" dirty="0">
                <a:latin typeface="+mj-lt"/>
                <a:ea typeface="ＭＳ Ｐゴシック" charset="0"/>
                <a:cs typeface="Arial Narrow"/>
                <a:sym typeface="Wingdings" pitchFamily="2" charset="2"/>
              </a:rPr>
              <a:t>, and resulted in multiple </a:t>
            </a:r>
            <a:r>
              <a:rPr lang="en-US" sz="1800" dirty="0">
                <a:solidFill>
                  <a:srgbClr val="C00000"/>
                </a:solidFill>
                <a:latin typeface="+mj-lt"/>
                <a:ea typeface="ＭＳ Ｐゴシック" charset="0"/>
                <a:cs typeface="Arial Narrow"/>
                <a:sym typeface="Wingdings" pitchFamily="2" charset="2"/>
              </a:rPr>
              <a:t>faults in quick succession</a:t>
            </a:r>
            <a:r>
              <a:rPr lang="en-US" sz="1800" dirty="0">
                <a:latin typeface="+mj-lt"/>
                <a:ea typeface="ＭＳ Ｐゴシック" charset="0"/>
                <a:cs typeface="Arial Narrow"/>
                <a:sym typeface="Wingdings" pitchFamily="2" charset="2"/>
              </a:rPr>
              <a:t>.</a:t>
            </a:r>
            <a:endParaRPr lang="en-GB" sz="1800" dirty="0">
              <a:latin typeface="+mj-lt"/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1DE0E9FB-6ED1-5B4F-92F2-653A30147C63}"/>
              </a:ext>
            </a:extLst>
          </p:cNvPr>
          <p:cNvSpPr/>
          <p:nvPr/>
        </p:nvSpPr>
        <p:spPr>
          <a:xfrm>
            <a:off x="6537247" y="8869449"/>
            <a:ext cx="50551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en-US" sz="1800" dirty="0">
                <a:latin typeface="+mj-lt"/>
                <a:ea typeface="ＭＳ Ｐゴシック" charset="0"/>
                <a:cs typeface="Arial Narrow"/>
                <a:sym typeface="Wingdings" pitchFamily="2" charset="2"/>
              </a:rPr>
              <a:t>The voltage dips due to the faults </a:t>
            </a:r>
            <a:r>
              <a:rPr lang="en-US" sz="1800" dirty="0">
                <a:solidFill>
                  <a:srgbClr val="C00000"/>
                </a:solidFill>
                <a:latin typeface="+mj-lt"/>
                <a:ea typeface="ＭＳ Ｐゴシック" charset="0"/>
                <a:cs typeface="Arial Narrow"/>
                <a:sym typeface="Wingdings" pitchFamily="2" charset="2"/>
              </a:rPr>
              <a:t>triggered protection on several wind farms to runback about 456 MW </a:t>
            </a:r>
            <a:r>
              <a:rPr lang="en-US" sz="1800" dirty="0">
                <a:latin typeface="+mj-lt"/>
                <a:ea typeface="ＭＳ Ｐゴシック" charset="0"/>
                <a:cs typeface="Arial Narrow"/>
                <a:sym typeface="Wingdings" pitchFamily="2" charset="2"/>
              </a:rPr>
              <a:t>of wind generation.</a:t>
            </a:r>
          </a:p>
        </p:txBody>
      </p:sp>
      <p:sp>
        <p:nvSpPr>
          <p:cNvPr id="258" name="Down Arrow 257">
            <a:extLst>
              <a:ext uri="{FF2B5EF4-FFF2-40B4-BE49-F238E27FC236}">
                <a16:creationId xmlns:a16="http://schemas.microsoft.com/office/drawing/2014/main" id="{F030FDBE-4405-EB49-89A7-89072228CD62}"/>
              </a:ext>
            </a:extLst>
          </p:cNvPr>
          <p:cNvSpPr/>
          <p:nvPr/>
        </p:nvSpPr>
        <p:spPr>
          <a:xfrm>
            <a:off x="9036310" y="8603059"/>
            <a:ext cx="204217" cy="264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238748C-D69D-3446-88A1-9027A8696104}"/>
              </a:ext>
            </a:extLst>
          </p:cNvPr>
          <p:cNvSpPr txBox="1"/>
          <p:nvPr/>
        </p:nvSpPr>
        <p:spPr>
          <a:xfrm>
            <a:off x="6564714" y="11464390"/>
            <a:ext cx="5090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en-US" sz="1800" dirty="0">
                <a:solidFill>
                  <a:srgbClr val="C00000"/>
                </a:solidFill>
                <a:latin typeface="+mj-lt"/>
                <a:ea typeface="ＭＳ Ｐゴシック" charset="0"/>
                <a:cs typeface="Arial Narrow"/>
                <a:sym typeface="Wingdings" pitchFamily="2" charset="2"/>
              </a:rPr>
              <a:t>Frequency falling so fast that load shedding schemes were unable to stop the fall</a:t>
            </a:r>
            <a:r>
              <a:rPr lang="en-US" sz="1800" dirty="0">
                <a:latin typeface="+mj-lt"/>
                <a:ea typeface="ＭＳ Ｐゴシック" charset="0"/>
                <a:cs typeface="Arial Narrow"/>
                <a:sym typeface="Wingdings" pitchFamily="2" charset="2"/>
              </a:rPr>
              <a:t>, resulting in a blackout.</a:t>
            </a:r>
          </a:p>
        </p:txBody>
      </p:sp>
      <p:sp>
        <p:nvSpPr>
          <p:cNvPr id="260" name="Down Arrow 259">
            <a:extLst>
              <a:ext uri="{FF2B5EF4-FFF2-40B4-BE49-F238E27FC236}">
                <a16:creationId xmlns:a16="http://schemas.microsoft.com/office/drawing/2014/main" id="{7A4DB753-D584-4C49-8BF9-EB0FB80D734B}"/>
              </a:ext>
            </a:extLst>
          </p:cNvPr>
          <p:cNvSpPr/>
          <p:nvPr/>
        </p:nvSpPr>
        <p:spPr>
          <a:xfrm>
            <a:off x="9036310" y="9789855"/>
            <a:ext cx="204217" cy="264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61" name="Down Arrow 260">
            <a:extLst>
              <a:ext uri="{FF2B5EF4-FFF2-40B4-BE49-F238E27FC236}">
                <a16:creationId xmlns:a16="http://schemas.microsoft.com/office/drawing/2014/main" id="{375D6BAE-2C80-D94F-A1E4-EEA60C88B318}"/>
              </a:ext>
            </a:extLst>
          </p:cNvPr>
          <p:cNvSpPr/>
          <p:nvPr/>
        </p:nvSpPr>
        <p:spPr>
          <a:xfrm>
            <a:off x="9057011" y="11245995"/>
            <a:ext cx="204217" cy="264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Content Placeholder 13">
                <a:extLst>
                  <a:ext uri="{FF2B5EF4-FFF2-40B4-BE49-F238E27FC236}">
                    <a16:creationId xmlns:a16="http://schemas.microsoft.com/office/drawing/2014/main" id="{D725F9AA-BFDE-744A-86EA-827A6B26AF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6907" y="21393848"/>
                <a:ext cx="5943600" cy="432569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lIns="72000" tIns="36000" rIns="72000" bIns="3600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SzPct val="90000"/>
                  <a:buFont typeface="Wingdings" pitchFamily="2" charset="2"/>
                  <a:buChar char="§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>
                    <a:latin typeface="+mj-lt"/>
                  </a:rPr>
                  <a:t>Grid constraints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b="1" dirty="0">
                    <a:latin typeface="+mj-lt"/>
                  </a:rPr>
                  <a:t>Frequency</a:t>
                </a:r>
              </a:p>
              <a:p>
                <a:pPr marL="0" indent="0">
                  <a:spcBef>
                    <a:spcPts val="15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∈[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b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→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</m:sSubSup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→ ∞</m:t>
                                  </m:r>
                                </m:sup>
                              </m:sSubSup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→ 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000" b="1" dirty="0">
                    <a:latin typeface="+mj-lt"/>
                  </a:rPr>
                  <a:t>Nodal voltage</a:t>
                </a:r>
                <a:r>
                  <a:rPr lang="en-US" sz="2000" dirty="0">
                    <a:latin typeface="+mj-lt"/>
                  </a:rPr>
                  <a:t>	</a:t>
                </a:r>
                <a:r>
                  <a:rPr lang="it-IT" sz="2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2000" dirty="0">
                  <a:latin typeface="+mj-lt"/>
                </a:endParaRPr>
              </a:p>
              <a:p>
                <a:r>
                  <a:rPr lang="en-US" sz="2000" b="1" dirty="0">
                    <a:latin typeface="+mj-lt"/>
                  </a:rPr>
                  <a:t>Branch current</a:t>
                </a:r>
                <a:r>
                  <a:rPr lang="en-US" sz="2000" dirty="0">
                    <a:latin typeface="+mj-lt"/>
                  </a:rPr>
                  <a:t>	</a:t>
                </a:r>
                <a:r>
                  <a:rPr lang="it-IT" sz="2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324" name="Content Placeholder 13">
                <a:extLst>
                  <a:ext uri="{FF2B5EF4-FFF2-40B4-BE49-F238E27FC236}">
                    <a16:creationId xmlns:a16="http://schemas.microsoft.com/office/drawing/2014/main" id="{D725F9AA-BFDE-744A-86EA-827A6B26A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07" y="21393848"/>
                <a:ext cx="5943600" cy="4325690"/>
              </a:xfrm>
              <a:prstGeom prst="rect">
                <a:avLst/>
              </a:prstGeom>
              <a:blipFill>
                <a:blip r:embed="rId11"/>
                <a:stretch>
                  <a:fillRect l="-22863" t="-33724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5" name="TextBox 324">
            <a:extLst>
              <a:ext uri="{FF2B5EF4-FFF2-40B4-BE49-F238E27FC236}">
                <a16:creationId xmlns:a16="http://schemas.microsoft.com/office/drawing/2014/main" id="{F8BA00DC-92E4-524B-8BF4-D9133CA26E6E}"/>
              </a:ext>
            </a:extLst>
          </p:cNvPr>
          <p:cNvSpPr txBox="1"/>
          <p:nvPr/>
        </p:nvSpPr>
        <p:spPr>
          <a:xfrm>
            <a:off x="1292015" y="24290234"/>
            <a:ext cx="5678399" cy="1077218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Dynamic OPF: frequency is tracked in </a:t>
            </a:r>
            <a:r>
              <a:rPr lang="en-US" sz="3200" dirty="0">
                <a:solidFill>
                  <a:schemeClr val="accent6"/>
                </a:solidFill>
                <a:latin typeface="+mj-lt"/>
              </a:rPr>
              <a:t>time-domain.</a:t>
            </a:r>
            <a:endParaRPr lang="en-US" sz="32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Content Placeholder 13">
                <a:extLst>
                  <a:ext uri="{FF2B5EF4-FFF2-40B4-BE49-F238E27FC236}">
                    <a16:creationId xmlns:a16="http://schemas.microsoft.com/office/drawing/2014/main" id="{3A8900A0-A4EA-0E4C-92B6-43119E0E77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89988" y="21378386"/>
                <a:ext cx="7680960" cy="5394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72000" tIns="36000" rIns="72000" bIns="3600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SzPct val="90000"/>
                  <a:buFont typeface="Wingdings" pitchFamily="2" charset="2"/>
                  <a:buChar char="§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>
                    <a:latin typeface="+mj-lt"/>
                  </a:rPr>
                  <a:t>Dynamic system frequency response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b="1" dirty="0">
                    <a:latin typeface="+mj-lt"/>
                  </a:rPr>
                  <a:t>Equivalent single-machine swing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it-IT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200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𝑃𝐹𝑅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𝐿𝑜𝐺</m:t>
                              </m:r>
                            </m:sub>
                          </m:s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it-IT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𝐿𝑆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𝐵𝐸𝑆𝑆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it-IT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+mj-lt"/>
                  </a:rPr>
                  <a:t>Calibration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𝐿𝑂𝐺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latin typeface="+mj-lt"/>
                </a:endParaRPr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sz="2400" b="1" dirty="0">
                    <a:latin typeface="+mj-lt"/>
                  </a:rPr>
                  <a:t>Frequency regulation of synchronous generators</a:t>
                </a:r>
              </a:p>
              <a:p>
                <a:pPr marL="0" indent="0">
                  <a:spcBef>
                    <a:spcPts val="15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it-IT" sz="200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𝑃𝐹𝑅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it-IT" sz="200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𝑃𝐹𝑅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𝑃𝐹𝑅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it-IT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𝑃𝐹𝑅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it-IT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𝑃𝐹𝑅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it-IT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sz="2400" dirty="0"/>
                  <a:t> </a:t>
                </a:r>
                <a:r>
                  <a:rPr lang="en-US" sz="2400" b="1" dirty="0">
                    <a:latin typeface="+mj-lt"/>
                  </a:rPr>
                  <a:t>Frequency regulation of Battery Energy Storage System (BESS)</a:t>
                </a:r>
                <a:endParaRPr lang="en-US" sz="2400" dirty="0">
                  <a:latin typeface="+mj-lt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𝐵𝐸𝑆𝑆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𝐵𝐸𝑆𝑆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𝐵𝐸𝑆𝑆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𝐵𝐸𝑆𝑆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  </a:t>
                </a:r>
              </a:p>
            </p:txBody>
          </p:sp>
        </mc:Choice>
        <mc:Fallback xmlns="">
          <p:sp>
            <p:nvSpPr>
              <p:cNvPr id="326" name="Content Placeholder 13">
                <a:extLst>
                  <a:ext uri="{FF2B5EF4-FFF2-40B4-BE49-F238E27FC236}">
                    <a16:creationId xmlns:a16="http://schemas.microsoft.com/office/drawing/2014/main" id="{3A8900A0-A4EA-0E4C-92B6-43119E0E7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988" y="21378386"/>
                <a:ext cx="7680960" cy="5394960"/>
              </a:xfrm>
              <a:prstGeom prst="rect">
                <a:avLst/>
              </a:prstGeom>
              <a:blipFill>
                <a:blip r:embed="rId12"/>
                <a:stretch>
                  <a:fillRect l="-2145" t="-2347" b="-53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Content Placeholder 13">
                <a:extLst>
                  <a:ext uri="{FF2B5EF4-FFF2-40B4-BE49-F238E27FC236}">
                    <a16:creationId xmlns:a16="http://schemas.microsoft.com/office/drawing/2014/main" id="{67B38C2E-FD5A-5C4D-BE9A-DFB5B60F6C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9897" y="26039645"/>
                <a:ext cx="5943600" cy="26146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lIns="72000" tIns="36000" rIns="72000" bIns="3600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SzPct val="90000"/>
                  <a:buFont typeface="Wingdings" pitchFamily="2" charset="2"/>
                  <a:buChar char="§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600"/>
                  </a:spcAft>
                  <a:buNone/>
                </a:pPr>
                <a:r>
                  <a:rPr lang="en-GB" sz="3200" b="1" dirty="0">
                    <a:latin typeface="+mj-lt"/>
                  </a:rPr>
                  <a:t>Generators</a:t>
                </a:r>
                <a:endParaRPr lang="en-GB" sz="32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20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m:rPr>
                                    <m:brk m:alnAt="7"/>
                                  </m:r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m:rPr>
                                    <m:brk m:alnAt="7"/>
                                  </m:r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20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m:rPr>
                                    <m:brk m:alnAt="7"/>
                                  </m:r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it-I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20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20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m:rPr>
                                    <m:brk m:alnAt="7"/>
                                  </m:r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20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m:rPr>
                                    <m:brk m:alnAt="7"/>
                                  </m:r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it-I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20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000" dirty="0"/>
              </a:p>
              <a:p>
                <a:pPr marL="0" indent="0">
                  <a:spcBef>
                    <a:spcPts val="135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20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&gt;(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)/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20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it-I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)/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7" name="Content Placeholder 13">
                <a:extLst>
                  <a:ext uri="{FF2B5EF4-FFF2-40B4-BE49-F238E27FC236}">
                    <a16:creationId xmlns:a16="http://schemas.microsoft.com/office/drawing/2014/main" id="{67B38C2E-FD5A-5C4D-BE9A-DFB5B60F6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897" y="26039645"/>
                <a:ext cx="5943600" cy="2614625"/>
              </a:xfrm>
              <a:prstGeom prst="rect">
                <a:avLst/>
              </a:prstGeom>
              <a:blipFill>
                <a:blip r:embed="rId13"/>
                <a:stretch>
                  <a:fillRect l="-21962" t="-51208" b="-1396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919722A-7FE5-E041-9F43-1AD0F67E2941}"/>
              </a:ext>
            </a:extLst>
          </p:cNvPr>
          <p:cNvGrpSpPr/>
          <p:nvPr/>
        </p:nvGrpSpPr>
        <p:grpSpPr>
          <a:xfrm>
            <a:off x="1214287" y="28881923"/>
            <a:ext cx="5943600" cy="3329633"/>
            <a:chOff x="1018821" y="29040716"/>
            <a:chExt cx="5943600" cy="33296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Content Placeholder 13">
                  <a:extLst>
                    <a:ext uri="{FF2B5EF4-FFF2-40B4-BE49-F238E27FC236}">
                      <a16:creationId xmlns:a16="http://schemas.microsoft.com/office/drawing/2014/main" id="{FD2F5D9C-8561-AF41-A82E-DBA6C087B9B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8821" y="29040716"/>
                  <a:ext cx="5943600" cy="332963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lIns="72000" tIns="36000" rIns="72000" bIns="36000" rtlCol="0">
                  <a:noAutofit/>
                </a:bodyPr>
                <a:lstStyle>
                  <a:lvl1pPr marL="171450" indent="-171450" algn="l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Clr>
                      <a:schemeClr val="accent1"/>
                    </a:buClr>
                    <a:buSzPct val="90000"/>
                    <a:buFont typeface="Wingdings" pitchFamily="2" charset="2"/>
                    <a:buChar char="§"/>
                    <a:defRPr sz="1800" b="0" i="0" kern="1200">
                      <a:solidFill>
                        <a:schemeClr val="tx1"/>
                      </a:solidFill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defRPr>
                  </a:lvl1pPr>
                  <a:lvl2pPr marL="5143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chemeClr val="accent1"/>
                    </a:buClr>
                    <a:buSzPct val="100000"/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8572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SzPct val="90000"/>
                    <a:buFont typeface="Wingdings" pitchFamily="2" charset="2"/>
                    <a:buChar char="§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2001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430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8859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8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7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6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3200" b="1" dirty="0">
                      <a:latin typeface="+mj-lt"/>
                    </a:rPr>
                    <a:t>Loads</a:t>
                  </a:r>
                  <a:endParaRPr lang="en-US" sz="2400" i="1" dirty="0">
                    <a:latin typeface="Cambria Math" panose="02040503050406030204" pitchFamily="18" charset="0"/>
                  </a:endParaRPr>
                </a:p>
                <a:p>
                  <a:pPr marL="0" indent="0">
                    <a:lnSpc>
                      <a:spcPct val="100000"/>
                    </a:lnSpc>
                    <a:spcBef>
                      <a:spcPts val="15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𝐿𝑆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𝑝𝑣</m:t>
                                </m:r>
                              </m:sub>
                            </m:sSub>
                          </m:sup>
                        </m:sSup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𝑝𝑓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it-IT" dirty="0"/>
                </a:p>
                <a:p>
                  <a:pPr marL="0" indent="0">
                    <a:spcAft>
                      <a:spcPts val="6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𝐿𝑆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𝑞𝑣</m:t>
                                </m:r>
                              </m:sub>
                            </m:sSub>
                          </m:sup>
                        </m:sSup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𝑞𝑓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28" name="Content Placeholder 13">
                  <a:extLst>
                    <a:ext uri="{FF2B5EF4-FFF2-40B4-BE49-F238E27FC236}">
                      <a16:creationId xmlns:a16="http://schemas.microsoft.com/office/drawing/2014/main" id="{FD2F5D9C-8561-AF41-A82E-DBA6C087B9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821" y="29040716"/>
                  <a:ext cx="5943600" cy="3329633"/>
                </a:xfrm>
                <a:prstGeom prst="rect">
                  <a:avLst/>
                </a:prstGeom>
                <a:blipFill>
                  <a:blip r:embed="rId14"/>
                  <a:stretch>
                    <a:fillRect l="-2991" t="-228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9E243CAA-4B3E-9440-9DA5-288B503643E5}"/>
                    </a:ext>
                  </a:extLst>
                </p:cNvPr>
                <p:cNvSpPr/>
                <p:nvPr/>
              </p:nvSpPr>
              <p:spPr>
                <a:xfrm>
                  <a:off x="1673510" y="30897763"/>
                  <a:ext cx="4490696" cy="125188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it-IT" sz="180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it-IT" sz="180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𝐿𝑆</m:t>
                            </m:r>
                          </m:sub>
                        </m:sSub>
                        <m:r>
                          <a:rPr lang="it-IT" sz="180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𝑝𝑣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sty m:val="p"/>
                          </m:rPr>
                          <a:rPr lang="it-IT" sz="180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𝑝𝑓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it-IT" sz="18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8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it-IT" sz="180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it-IT" sz="180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𝐿𝑆</m:t>
                            </m:r>
                          </m:sub>
                        </m:sSub>
                        <m:r>
                          <a:rPr lang="it-IT" sz="180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𝑞𝑣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sty m:val="p"/>
                          </m:rPr>
                          <a:rPr lang="it-IT" sz="180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𝑞𝑓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it-IT" sz="18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9E243CAA-4B3E-9440-9DA5-288B503643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3510" y="30897763"/>
                  <a:ext cx="4490696" cy="125188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9" name="Down Arrow 328">
              <a:extLst>
                <a:ext uri="{FF2B5EF4-FFF2-40B4-BE49-F238E27FC236}">
                  <a16:creationId xmlns:a16="http://schemas.microsoft.com/office/drawing/2014/main" id="{252D9012-4CA8-074E-A8C9-BB8367F4267D}"/>
                </a:ext>
              </a:extLst>
            </p:cNvPr>
            <p:cNvSpPr/>
            <p:nvPr/>
          </p:nvSpPr>
          <p:spPr>
            <a:xfrm rot="16200000">
              <a:off x="1434700" y="31439754"/>
              <a:ext cx="135926" cy="194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1" name="TextBox 330">
            <a:extLst>
              <a:ext uri="{FF2B5EF4-FFF2-40B4-BE49-F238E27FC236}">
                <a16:creationId xmlns:a16="http://schemas.microsoft.com/office/drawing/2014/main" id="{DCA2D58F-0E5D-5E44-8D37-2AB42F9E20D0}"/>
              </a:ext>
            </a:extLst>
          </p:cNvPr>
          <p:cNvSpPr txBox="1"/>
          <p:nvPr/>
        </p:nvSpPr>
        <p:spPr>
          <a:xfrm>
            <a:off x="13393250" y="256745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6CE4AF88-5A5D-EB42-8237-8527835A963D}"/>
              </a:ext>
            </a:extLst>
          </p:cNvPr>
          <p:cNvSpPr txBox="1"/>
          <p:nvPr/>
        </p:nvSpPr>
        <p:spPr>
          <a:xfrm>
            <a:off x="13393250" y="256745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488358A4-330F-A24F-8954-9FFD76D463DE}"/>
              </a:ext>
            </a:extLst>
          </p:cNvPr>
          <p:cNvSpPr txBox="1"/>
          <p:nvPr/>
        </p:nvSpPr>
        <p:spPr>
          <a:xfrm>
            <a:off x="13393250" y="256745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334" name="Content Placeholder 13">
            <a:extLst>
              <a:ext uri="{FF2B5EF4-FFF2-40B4-BE49-F238E27FC236}">
                <a16:creationId xmlns:a16="http://schemas.microsoft.com/office/drawing/2014/main" id="{6B6B44CE-B973-4140-8F27-10352F00F01B}"/>
              </a:ext>
            </a:extLst>
          </p:cNvPr>
          <p:cNvSpPr txBox="1">
            <a:spLocks/>
          </p:cNvSpPr>
          <p:nvPr/>
        </p:nvSpPr>
        <p:spPr>
          <a:xfrm>
            <a:off x="7389988" y="27084805"/>
            <a:ext cx="7290592" cy="496147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72000" tIns="36000" rIns="72000" bIns="3600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GB" sz="3200" b="1" dirty="0">
                <a:latin typeface="+mj-lt"/>
              </a:rPr>
              <a:t>Nodal voltages and branch currents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2400" dirty="0">
                <a:latin typeface="+mj-lt"/>
              </a:rPr>
              <a:t>Obtained using </a:t>
            </a:r>
            <a:r>
              <a:rPr lang="en-GB" sz="2400" b="1" dirty="0">
                <a:latin typeface="+mj-lt"/>
              </a:rPr>
              <a:t>sensitivity coefficients</a:t>
            </a:r>
            <a:r>
              <a:rPr lang="en-GB" sz="2400" b="1" baseline="30000" dirty="0">
                <a:latin typeface="+mj-lt"/>
              </a:rPr>
              <a:t>[</a:t>
            </a:r>
            <a:r>
              <a:rPr lang="en-US" altLang="zh-CN" sz="2400" b="1" baseline="30000" dirty="0">
                <a:latin typeface="+mj-lt"/>
              </a:rPr>
              <a:t>2</a:t>
            </a:r>
            <a:r>
              <a:rPr lang="en-GB" sz="2400" b="1" baseline="30000" dirty="0">
                <a:latin typeface="+mj-lt"/>
              </a:rPr>
              <a:t>] </a:t>
            </a:r>
            <a:r>
              <a:rPr lang="en-GB" sz="2400" dirty="0">
                <a:latin typeface="+mj-lt"/>
              </a:rPr>
              <a:t>computed as a function of the system state and the system admittance matrix.</a:t>
            </a:r>
          </a:p>
        </p:txBody>
      </p:sp>
      <p:sp>
        <p:nvSpPr>
          <p:cNvPr id="335" name="Down Arrow 334">
            <a:extLst>
              <a:ext uri="{FF2B5EF4-FFF2-40B4-BE49-F238E27FC236}">
                <a16:creationId xmlns:a16="http://schemas.microsoft.com/office/drawing/2014/main" id="{F4FDBAF3-E79F-CA40-BA18-F681CD3F5BAC}"/>
              </a:ext>
            </a:extLst>
          </p:cNvPr>
          <p:cNvSpPr/>
          <p:nvPr/>
        </p:nvSpPr>
        <p:spPr>
          <a:xfrm rot="16200000">
            <a:off x="9187740" y="31231209"/>
            <a:ext cx="135926" cy="1945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6" name="Picture 335">
            <a:extLst>
              <a:ext uri="{FF2B5EF4-FFF2-40B4-BE49-F238E27FC236}">
                <a16:creationId xmlns:a16="http://schemas.microsoft.com/office/drawing/2014/main" id="{E0ABF696-DAF5-9247-8526-BF128F8CF9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84110" y="30551077"/>
            <a:ext cx="3497580" cy="1371600"/>
          </a:xfrm>
          <a:prstGeom prst="rect">
            <a:avLst/>
          </a:prstGeom>
        </p:spPr>
      </p:pic>
      <p:grpSp>
        <p:nvGrpSpPr>
          <p:cNvPr id="264" name="Group 263">
            <a:extLst>
              <a:ext uri="{FF2B5EF4-FFF2-40B4-BE49-F238E27FC236}">
                <a16:creationId xmlns:a16="http://schemas.microsoft.com/office/drawing/2014/main" id="{077E8EFA-5F86-D94D-87BD-E9AE5103DE71}"/>
              </a:ext>
            </a:extLst>
          </p:cNvPr>
          <p:cNvGrpSpPr>
            <a:grpSpLocks noChangeAspect="1"/>
          </p:cNvGrpSpPr>
          <p:nvPr/>
        </p:nvGrpSpPr>
        <p:grpSpPr>
          <a:xfrm>
            <a:off x="3212902" y="15183863"/>
            <a:ext cx="9393806" cy="5303520"/>
            <a:chOff x="1235657" y="808634"/>
            <a:chExt cx="7476785" cy="4221215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4E87BCFF-6F6F-FF46-9CC7-3775001623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94089" y="808634"/>
              <a:ext cx="4530428" cy="2382775"/>
              <a:chOff x="904875" y="692934"/>
              <a:chExt cx="7180747" cy="3776708"/>
            </a:xfrm>
          </p:grpSpPr>
          <p:pic>
            <p:nvPicPr>
              <p:cNvPr id="283" name="Content Placeholder 5">
                <a:extLst>
                  <a:ext uri="{FF2B5EF4-FFF2-40B4-BE49-F238E27FC236}">
                    <a16:creationId xmlns:a16="http://schemas.microsoft.com/office/drawing/2014/main" id="{11754611-CB2C-2749-8D50-03BFBBBB3D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197" y="712775"/>
                <a:ext cx="7100425" cy="3623890"/>
              </a:xfrm>
              <a:prstGeom prst="rect">
                <a:avLst/>
              </a:prstGeom>
            </p:spPr>
          </p:pic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CFB98052-A496-8540-8BFD-A8547D49ACEA}"/>
                  </a:ext>
                </a:extLst>
              </p:cNvPr>
              <p:cNvSpPr/>
              <p:nvPr/>
            </p:nvSpPr>
            <p:spPr>
              <a:xfrm>
                <a:off x="985197" y="711526"/>
                <a:ext cx="7100425" cy="3647036"/>
              </a:xfrm>
              <a:prstGeom prst="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F5B18ACF-4131-E046-B884-9B7BDE96A84A}"/>
                  </a:ext>
                </a:extLst>
              </p:cNvPr>
              <p:cNvSpPr/>
              <p:nvPr/>
            </p:nvSpPr>
            <p:spPr>
              <a:xfrm>
                <a:off x="904875" y="3694964"/>
                <a:ext cx="818506" cy="7746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softEdge rad="381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pic>
            <p:nvPicPr>
              <p:cNvPr id="286" name="Picture 285" descr="C:\Users\Marco\Desktop\general.png">
                <a:extLst>
                  <a:ext uri="{FF2B5EF4-FFF2-40B4-BE49-F238E27FC236}">
                    <a16:creationId xmlns:a16="http://schemas.microsoft.com/office/drawing/2014/main" id="{9B5666C8-7FC6-E443-873D-B9254DA724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7018" b="18098" l="12415" r="2293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0" t="6890" r="80343" b="81597"/>
              <a:stretch/>
            </p:blipFill>
            <p:spPr bwMode="auto">
              <a:xfrm>
                <a:off x="1334603" y="692934"/>
                <a:ext cx="739777" cy="645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318CD0F7-D824-8549-84B4-44F809EB996E}"/>
                  </a:ext>
                </a:extLst>
              </p:cNvPr>
              <p:cNvSpPr/>
              <p:nvPr/>
            </p:nvSpPr>
            <p:spPr>
              <a:xfrm>
                <a:off x="5611168" y="3528344"/>
                <a:ext cx="1971178" cy="7746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047D3A74-CC8D-B142-84A1-9A0F581F755A}"/>
                  </a:ext>
                </a:extLst>
              </p:cNvPr>
              <p:cNvCxnSpPr>
                <a:stCxn id="286" idx="3"/>
              </p:cNvCxnSpPr>
              <p:nvPr/>
            </p:nvCxnSpPr>
            <p:spPr>
              <a:xfrm>
                <a:off x="2074380" y="1015681"/>
                <a:ext cx="2352606" cy="34823"/>
              </a:xfrm>
              <a:prstGeom prst="straightConnector1">
                <a:avLst/>
              </a:prstGeom>
              <a:ln w="28575" cmpd="sng">
                <a:solidFill>
                  <a:srgbClr val="A6A6A6"/>
                </a:solidFill>
                <a:prstDash val="sysDot"/>
                <a:round/>
                <a:headEnd type="oval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3D0F7770-FB32-4A4E-8DE6-E212367AE53A}"/>
                  </a:ext>
                </a:extLst>
              </p:cNvPr>
              <p:cNvCxnSpPr>
                <a:stCxn id="286" idx="3"/>
              </p:cNvCxnSpPr>
              <p:nvPr/>
            </p:nvCxnSpPr>
            <p:spPr>
              <a:xfrm>
                <a:off x="2074380" y="1015681"/>
                <a:ext cx="3240209" cy="2025619"/>
              </a:xfrm>
              <a:prstGeom prst="straightConnector1">
                <a:avLst/>
              </a:prstGeom>
              <a:ln w="28575" cmpd="sng">
                <a:solidFill>
                  <a:srgbClr val="A6A6A6"/>
                </a:solidFill>
                <a:prstDash val="sysDot"/>
                <a:round/>
                <a:headEnd type="oval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7DCD2C9C-627C-CB46-99D3-614BE3DA6F9B}"/>
                  </a:ext>
                </a:extLst>
              </p:cNvPr>
              <p:cNvCxnSpPr>
                <a:stCxn id="286" idx="3"/>
              </p:cNvCxnSpPr>
              <p:nvPr/>
            </p:nvCxnSpPr>
            <p:spPr>
              <a:xfrm>
                <a:off x="2074380" y="1015681"/>
                <a:ext cx="5274776" cy="476300"/>
              </a:xfrm>
              <a:prstGeom prst="straightConnector1">
                <a:avLst/>
              </a:prstGeom>
              <a:ln w="28575" cmpd="sng">
                <a:solidFill>
                  <a:srgbClr val="A6A6A6"/>
                </a:solidFill>
                <a:prstDash val="sysDot"/>
                <a:round/>
                <a:headEnd type="oval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6235C4B8-A111-C046-9BD6-6179DB7BBE13}"/>
                  </a:ext>
                </a:extLst>
              </p:cNvPr>
              <p:cNvCxnSpPr>
                <a:stCxn id="286" idx="3"/>
              </p:cNvCxnSpPr>
              <p:nvPr/>
            </p:nvCxnSpPr>
            <p:spPr>
              <a:xfrm>
                <a:off x="2074380" y="1015681"/>
                <a:ext cx="180467" cy="1638375"/>
              </a:xfrm>
              <a:prstGeom prst="straightConnector1">
                <a:avLst/>
              </a:prstGeom>
              <a:ln w="28575" cmpd="sng">
                <a:solidFill>
                  <a:srgbClr val="A6A6A6"/>
                </a:solidFill>
                <a:prstDash val="sysDot"/>
                <a:round/>
                <a:headEnd type="oval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E021EDED-9776-4247-86FA-279D1CA130D8}"/>
                  </a:ext>
                </a:extLst>
              </p:cNvPr>
              <p:cNvGrpSpPr/>
              <p:nvPr/>
            </p:nvGrpSpPr>
            <p:grpSpPr>
              <a:xfrm>
                <a:off x="2012937" y="1354828"/>
                <a:ext cx="2389504" cy="2216722"/>
                <a:chOff x="1559234" y="2414944"/>
                <a:chExt cx="3098019" cy="2874006"/>
              </a:xfrm>
            </p:grpSpPr>
            <p:cxnSp>
              <p:nvCxnSpPr>
                <p:cNvPr id="313" name="Straight Arrow Connector 312">
                  <a:extLst>
                    <a:ext uri="{FF2B5EF4-FFF2-40B4-BE49-F238E27FC236}">
                      <a16:creationId xmlns:a16="http://schemas.microsoft.com/office/drawing/2014/main" id="{B7410B68-1FDD-1C42-A2EE-9B2118C54923}"/>
                    </a:ext>
                  </a:extLst>
                </p:cNvPr>
                <p:cNvCxnSpPr>
                  <a:stCxn id="315" idx="0"/>
                </p:cNvCxnSpPr>
                <p:nvPr/>
              </p:nvCxnSpPr>
              <p:spPr>
                <a:xfrm>
                  <a:off x="1761953" y="4380518"/>
                  <a:ext cx="1197330" cy="760086"/>
                </a:xfrm>
                <a:prstGeom prst="straightConnector1">
                  <a:avLst/>
                </a:prstGeom>
                <a:ln w="28575" cap="rnd" cmpd="sng">
                  <a:solidFill>
                    <a:srgbClr val="00B050"/>
                  </a:solidFill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Arrow Connector 313">
                  <a:extLst>
                    <a:ext uri="{FF2B5EF4-FFF2-40B4-BE49-F238E27FC236}">
                      <a16:creationId xmlns:a16="http://schemas.microsoft.com/office/drawing/2014/main" id="{4A25A155-8FC9-B04F-9344-BF471571B32B}"/>
                    </a:ext>
                  </a:extLst>
                </p:cNvPr>
                <p:cNvCxnSpPr/>
                <p:nvPr/>
              </p:nvCxnSpPr>
              <p:spPr>
                <a:xfrm flipH="1">
                  <a:off x="3317367" y="2414944"/>
                  <a:ext cx="1339886" cy="661409"/>
                </a:xfrm>
                <a:prstGeom prst="straightConnector1">
                  <a:avLst/>
                </a:prstGeom>
                <a:ln w="28575" cmpd="sng">
                  <a:solidFill>
                    <a:srgbClr val="00B050"/>
                  </a:solidFill>
                  <a:headEnd type="none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5" name="Arc 314">
                  <a:extLst>
                    <a:ext uri="{FF2B5EF4-FFF2-40B4-BE49-F238E27FC236}">
                      <a16:creationId xmlns:a16="http://schemas.microsoft.com/office/drawing/2014/main" id="{A6035EF6-68E7-7246-938C-A6A18C2E4066}"/>
                    </a:ext>
                  </a:extLst>
                </p:cNvPr>
                <p:cNvSpPr/>
                <p:nvPr/>
              </p:nvSpPr>
              <p:spPr>
                <a:xfrm rot="8768932">
                  <a:off x="1559234" y="3653834"/>
                  <a:ext cx="745476" cy="780918"/>
                </a:xfrm>
                <a:prstGeom prst="arc">
                  <a:avLst>
                    <a:gd name="adj1" fmla="val 19840528"/>
                    <a:gd name="adj2" fmla="val 20983587"/>
                  </a:avLst>
                </a:prstGeom>
                <a:ln w="28575" cap="rnd" cmpd="sng">
                  <a:solidFill>
                    <a:srgbClr val="00B05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16" name="Straight Arrow Connector 315">
                  <a:extLst>
                    <a:ext uri="{FF2B5EF4-FFF2-40B4-BE49-F238E27FC236}">
                      <a16:creationId xmlns:a16="http://schemas.microsoft.com/office/drawing/2014/main" id="{C7D4EF43-2F68-1949-B820-38CB5D84EFE1}"/>
                    </a:ext>
                  </a:extLst>
                </p:cNvPr>
                <p:cNvCxnSpPr/>
                <p:nvPr/>
              </p:nvCxnSpPr>
              <p:spPr>
                <a:xfrm flipH="1">
                  <a:off x="1764196" y="3203944"/>
                  <a:ext cx="1330020" cy="667715"/>
                </a:xfrm>
                <a:prstGeom prst="straightConnector1">
                  <a:avLst/>
                </a:prstGeom>
                <a:ln w="28575" cmpd="sng">
                  <a:solidFill>
                    <a:srgbClr val="00B050"/>
                  </a:solidFill>
                  <a:headEnd type="none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Arrow Connector 316">
                  <a:extLst>
                    <a:ext uri="{FF2B5EF4-FFF2-40B4-BE49-F238E27FC236}">
                      <a16:creationId xmlns:a16="http://schemas.microsoft.com/office/drawing/2014/main" id="{D9F2E54A-750F-3341-92E2-ED4293169D54}"/>
                    </a:ext>
                  </a:extLst>
                </p:cNvPr>
                <p:cNvCxnSpPr/>
                <p:nvPr/>
              </p:nvCxnSpPr>
              <p:spPr>
                <a:xfrm flipH="1">
                  <a:off x="2663611" y="5140604"/>
                  <a:ext cx="296268" cy="148346"/>
                </a:xfrm>
                <a:prstGeom prst="straightConnector1">
                  <a:avLst/>
                </a:prstGeom>
                <a:ln w="28575" cap="rnd" cmpd="sng">
                  <a:solidFill>
                    <a:srgbClr val="00B050"/>
                  </a:solidFill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8" name="Arc 317">
                  <a:extLst>
                    <a:ext uri="{FF2B5EF4-FFF2-40B4-BE49-F238E27FC236}">
                      <a16:creationId xmlns:a16="http://schemas.microsoft.com/office/drawing/2014/main" id="{F3021AB7-B261-4A4F-A363-7B4292CE4781}"/>
                    </a:ext>
                  </a:extLst>
                </p:cNvPr>
                <p:cNvSpPr/>
                <p:nvPr/>
              </p:nvSpPr>
              <p:spPr>
                <a:xfrm rot="14442394">
                  <a:off x="1611265" y="3817872"/>
                  <a:ext cx="513097" cy="577039"/>
                </a:xfrm>
                <a:prstGeom prst="arc">
                  <a:avLst>
                    <a:gd name="adj1" fmla="val 15492876"/>
                    <a:gd name="adj2" fmla="val 501209"/>
                  </a:avLst>
                </a:prstGeom>
                <a:ln w="28575" cap="rnd" cmpd="sng">
                  <a:solidFill>
                    <a:srgbClr val="00B050"/>
                  </a:solidFill>
                  <a:round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9C735231-59B1-F64E-BA9D-28CCD97355A5}"/>
                  </a:ext>
                </a:extLst>
              </p:cNvPr>
              <p:cNvGrpSpPr/>
              <p:nvPr/>
            </p:nvGrpSpPr>
            <p:grpSpPr>
              <a:xfrm>
                <a:off x="3027592" y="3405014"/>
                <a:ext cx="2500174" cy="624804"/>
                <a:chOff x="2874746" y="5073034"/>
                <a:chExt cx="3241504" cy="810065"/>
              </a:xfrm>
            </p:grpSpPr>
            <p:cxnSp>
              <p:nvCxnSpPr>
                <p:cNvPr id="309" name="Straight Arrow Connector 308">
                  <a:extLst>
                    <a:ext uri="{FF2B5EF4-FFF2-40B4-BE49-F238E27FC236}">
                      <a16:creationId xmlns:a16="http://schemas.microsoft.com/office/drawing/2014/main" id="{B358C10A-B217-A743-AF85-84A477212603}"/>
                    </a:ext>
                  </a:extLst>
                </p:cNvPr>
                <p:cNvCxnSpPr/>
                <p:nvPr/>
              </p:nvCxnSpPr>
              <p:spPr>
                <a:xfrm flipV="1">
                  <a:off x="4675297" y="5073034"/>
                  <a:ext cx="1440953" cy="745876"/>
                </a:xfrm>
                <a:prstGeom prst="straightConnector1">
                  <a:avLst/>
                </a:prstGeom>
                <a:ln w="28575" cap="rnd" cmpd="sng">
                  <a:solidFill>
                    <a:srgbClr val="00B050"/>
                  </a:solidFill>
                  <a:tailEnd type="non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Arc 309">
                  <a:extLst>
                    <a:ext uri="{FF2B5EF4-FFF2-40B4-BE49-F238E27FC236}">
                      <a16:creationId xmlns:a16="http://schemas.microsoft.com/office/drawing/2014/main" id="{788B18F3-4E0B-1F4B-AA01-C31F3A234476}"/>
                    </a:ext>
                  </a:extLst>
                </p:cNvPr>
                <p:cNvSpPr/>
                <p:nvPr/>
              </p:nvSpPr>
              <p:spPr>
                <a:xfrm rot="5400000" flipV="1">
                  <a:off x="4151233" y="5240283"/>
                  <a:ext cx="395389" cy="890244"/>
                </a:xfrm>
                <a:prstGeom prst="arc">
                  <a:avLst>
                    <a:gd name="adj1" fmla="val 17554599"/>
                    <a:gd name="adj2" fmla="val 3954965"/>
                  </a:avLst>
                </a:prstGeom>
                <a:ln w="28575" cap="rnd" cmpd="sng">
                  <a:solidFill>
                    <a:srgbClr val="00B05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11" name="Straight Arrow Connector 310">
                  <a:extLst>
                    <a:ext uri="{FF2B5EF4-FFF2-40B4-BE49-F238E27FC236}">
                      <a16:creationId xmlns:a16="http://schemas.microsoft.com/office/drawing/2014/main" id="{76199D23-640F-114E-9D7A-47892FB2EF9E}"/>
                    </a:ext>
                  </a:extLst>
                </p:cNvPr>
                <p:cNvCxnSpPr/>
                <p:nvPr/>
              </p:nvCxnSpPr>
              <p:spPr>
                <a:xfrm flipV="1">
                  <a:off x="2874746" y="5270675"/>
                  <a:ext cx="285742" cy="148432"/>
                </a:xfrm>
                <a:prstGeom prst="straightConnector1">
                  <a:avLst/>
                </a:prstGeom>
                <a:ln w="28575" cap="rnd" cmpd="sng">
                  <a:solidFill>
                    <a:srgbClr val="00B050"/>
                  </a:solidFill>
                  <a:headEnd type="triangle" w="med" len="med"/>
                  <a:tailEnd type="non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Arrow Connector 311">
                  <a:extLst>
                    <a:ext uri="{FF2B5EF4-FFF2-40B4-BE49-F238E27FC236}">
                      <a16:creationId xmlns:a16="http://schemas.microsoft.com/office/drawing/2014/main" id="{22C562E0-AC6C-C54F-996B-C84521D661AF}"/>
                    </a:ext>
                  </a:extLst>
                </p:cNvPr>
                <p:cNvCxnSpPr/>
                <p:nvPr/>
              </p:nvCxnSpPr>
              <p:spPr>
                <a:xfrm>
                  <a:off x="3160488" y="5270675"/>
                  <a:ext cx="849789" cy="539455"/>
                </a:xfrm>
                <a:prstGeom prst="straightConnector1">
                  <a:avLst/>
                </a:prstGeom>
                <a:ln w="28575" cap="rnd" cmpd="sng">
                  <a:solidFill>
                    <a:srgbClr val="00B050"/>
                  </a:solidFill>
                  <a:tailEnd type="non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4B378D79-C5D8-F649-90B9-E4F46853808E}"/>
                  </a:ext>
                </a:extLst>
              </p:cNvPr>
              <p:cNvGrpSpPr/>
              <p:nvPr/>
            </p:nvGrpSpPr>
            <p:grpSpPr>
              <a:xfrm>
                <a:off x="3047507" y="1688904"/>
                <a:ext cx="4864409" cy="2374567"/>
                <a:chOff x="2900566" y="2848077"/>
                <a:chExt cx="6306762" cy="3078653"/>
              </a:xfrm>
            </p:grpSpPr>
            <p:cxnSp>
              <p:nvCxnSpPr>
                <p:cNvPr id="303" name="Straight Arrow Connector 302">
                  <a:extLst>
                    <a:ext uri="{FF2B5EF4-FFF2-40B4-BE49-F238E27FC236}">
                      <a16:creationId xmlns:a16="http://schemas.microsoft.com/office/drawing/2014/main" id="{61C809D8-5198-0C41-B8C8-EC52D04196F7}"/>
                    </a:ext>
                  </a:extLst>
                </p:cNvPr>
                <p:cNvCxnSpPr>
                  <a:endCxn id="306" idx="2"/>
                </p:cNvCxnSpPr>
                <p:nvPr/>
              </p:nvCxnSpPr>
              <p:spPr>
                <a:xfrm flipV="1">
                  <a:off x="4755370" y="3615808"/>
                  <a:ext cx="4335608" cy="2218428"/>
                </a:xfrm>
                <a:prstGeom prst="straightConnector1">
                  <a:avLst/>
                </a:prstGeom>
                <a:ln w="28575" cap="rnd" cmpd="sng">
                  <a:solidFill>
                    <a:srgbClr val="00B050"/>
                  </a:solidFill>
                  <a:tailEnd type="non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4" name="Arc 303">
                  <a:extLst>
                    <a:ext uri="{FF2B5EF4-FFF2-40B4-BE49-F238E27FC236}">
                      <a16:creationId xmlns:a16="http://schemas.microsoft.com/office/drawing/2014/main" id="{4DC68142-9D5B-A642-8AFF-B485E787B45D}"/>
                    </a:ext>
                  </a:extLst>
                </p:cNvPr>
                <p:cNvSpPr/>
                <p:nvPr/>
              </p:nvSpPr>
              <p:spPr>
                <a:xfrm rot="5400000" flipV="1">
                  <a:off x="4062793" y="5087343"/>
                  <a:ext cx="584705" cy="1094070"/>
                </a:xfrm>
                <a:prstGeom prst="arc">
                  <a:avLst>
                    <a:gd name="adj1" fmla="val 17789300"/>
                    <a:gd name="adj2" fmla="val 3791203"/>
                  </a:avLst>
                </a:prstGeom>
                <a:ln w="28575" cap="rnd" cmpd="sng">
                  <a:solidFill>
                    <a:srgbClr val="00B05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05" name="Straight Arrow Connector 304">
                  <a:extLst>
                    <a:ext uri="{FF2B5EF4-FFF2-40B4-BE49-F238E27FC236}">
                      <a16:creationId xmlns:a16="http://schemas.microsoft.com/office/drawing/2014/main" id="{9BACC0EB-7B16-CB43-990E-4B1AB24E5476}"/>
                    </a:ext>
                  </a:extLst>
                </p:cNvPr>
                <p:cNvCxnSpPr/>
                <p:nvPr/>
              </p:nvCxnSpPr>
              <p:spPr>
                <a:xfrm flipV="1">
                  <a:off x="2900566" y="5323124"/>
                  <a:ext cx="263055" cy="135429"/>
                </a:xfrm>
                <a:prstGeom prst="straightConnector1">
                  <a:avLst/>
                </a:prstGeom>
                <a:ln w="28575" cap="rnd" cmpd="sng">
                  <a:solidFill>
                    <a:srgbClr val="00B050"/>
                  </a:solidFill>
                  <a:headEnd type="triangle" w="med" len="med"/>
                  <a:tailEnd type="non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6" name="Arc 305">
                  <a:extLst>
                    <a:ext uri="{FF2B5EF4-FFF2-40B4-BE49-F238E27FC236}">
                      <a16:creationId xmlns:a16="http://schemas.microsoft.com/office/drawing/2014/main" id="{FB9E09D5-9AEE-9444-8606-D23B55758F9C}"/>
                    </a:ext>
                  </a:extLst>
                </p:cNvPr>
                <p:cNvSpPr/>
                <p:nvPr/>
              </p:nvSpPr>
              <p:spPr>
                <a:xfrm rot="9915372" flipH="1" flipV="1">
                  <a:off x="7991142" y="3101820"/>
                  <a:ext cx="1216186" cy="751116"/>
                </a:xfrm>
                <a:prstGeom prst="arc">
                  <a:avLst>
                    <a:gd name="adj1" fmla="val 20443815"/>
                    <a:gd name="adj2" fmla="val 1827968"/>
                  </a:avLst>
                </a:prstGeom>
                <a:ln w="28575" cap="rnd" cmpd="sng">
                  <a:solidFill>
                    <a:srgbClr val="00B05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07" name="Straight Arrow Connector 306">
                  <a:extLst>
                    <a:ext uri="{FF2B5EF4-FFF2-40B4-BE49-F238E27FC236}">
                      <a16:creationId xmlns:a16="http://schemas.microsoft.com/office/drawing/2014/main" id="{9D9B77E5-E88C-6D42-9835-DADB7DF6E91D}"/>
                    </a:ext>
                  </a:extLst>
                </p:cNvPr>
                <p:cNvCxnSpPr/>
                <p:nvPr/>
              </p:nvCxnSpPr>
              <p:spPr>
                <a:xfrm>
                  <a:off x="3157355" y="5323124"/>
                  <a:ext cx="805745" cy="511111"/>
                </a:xfrm>
                <a:prstGeom prst="straightConnector1">
                  <a:avLst/>
                </a:prstGeom>
                <a:ln w="28575" cap="rnd" cmpd="sng">
                  <a:solidFill>
                    <a:srgbClr val="00B050"/>
                  </a:solidFill>
                  <a:tailEnd type="non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Arrow Connector 307">
                  <a:extLst>
                    <a:ext uri="{FF2B5EF4-FFF2-40B4-BE49-F238E27FC236}">
                      <a16:creationId xmlns:a16="http://schemas.microsoft.com/office/drawing/2014/main" id="{3AC6648B-E12C-2B42-8428-AD17FA8DE110}"/>
                    </a:ext>
                  </a:extLst>
                </p:cNvPr>
                <p:cNvCxnSpPr/>
                <p:nvPr/>
              </p:nvCxnSpPr>
              <p:spPr>
                <a:xfrm>
                  <a:off x="8559593" y="2848077"/>
                  <a:ext cx="490704" cy="308965"/>
                </a:xfrm>
                <a:prstGeom prst="straightConnector1">
                  <a:avLst/>
                </a:prstGeom>
                <a:ln w="28575" cap="rnd" cmpd="sng">
                  <a:solidFill>
                    <a:srgbClr val="00B050"/>
                  </a:solidFill>
                  <a:headEnd type="none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39E82728-2A76-864E-8165-59551F4E5696}"/>
                  </a:ext>
                </a:extLst>
              </p:cNvPr>
              <p:cNvGrpSpPr/>
              <p:nvPr/>
            </p:nvGrpSpPr>
            <p:grpSpPr>
              <a:xfrm>
                <a:off x="2300430" y="2994282"/>
                <a:ext cx="719409" cy="536469"/>
                <a:chOff x="1931972" y="4540515"/>
                <a:chExt cx="932722" cy="695538"/>
              </a:xfrm>
            </p:grpSpPr>
            <p:cxnSp>
              <p:nvCxnSpPr>
                <p:cNvPr id="301" name="Straight Arrow Connector 300">
                  <a:extLst>
                    <a:ext uri="{FF2B5EF4-FFF2-40B4-BE49-F238E27FC236}">
                      <a16:creationId xmlns:a16="http://schemas.microsoft.com/office/drawing/2014/main" id="{5651852B-E010-AF45-93D3-68C060A4817E}"/>
                    </a:ext>
                  </a:extLst>
                </p:cNvPr>
                <p:cNvCxnSpPr/>
                <p:nvPr/>
              </p:nvCxnSpPr>
              <p:spPr>
                <a:xfrm flipH="1">
                  <a:off x="2649436" y="5140604"/>
                  <a:ext cx="204578" cy="95449"/>
                </a:xfrm>
                <a:prstGeom prst="straightConnector1">
                  <a:avLst/>
                </a:prstGeom>
                <a:ln w="28575" cap="rnd" cmpd="sng">
                  <a:solidFill>
                    <a:srgbClr val="00B050"/>
                  </a:solidFill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Arrow Connector 301">
                  <a:extLst>
                    <a:ext uri="{FF2B5EF4-FFF2-40B4-BE49-F238E27FC236}">
                      <a16:creationId xmlns:a16="http://schemas.microsoft.com/office/drawing/2014/main" id="{42C1F096-D5E1-8745-8450-4DC964C3183F}"/>
                    </a:ext>
                  </a:extLst>
                </p:cNvPr>
                <p:cNvCxnSpPr/>
                <p:nvPr/>
              </p:nvCxnSpPr>
              <p:spPr>
                <a:xfrm>
                  <a:off x="1931972" y="4540515"/>
                  <a:ext cx="932722" cy="596881"/>
                </a:xfrm>
                <a:prstGeom prst="straightConnector1">
                  <a:avLst/>
                </a:prstGeom>
                <a:ln w="28575" cap="rnd" cmpd="sng">
                  <a:solidFill>
                    <a:srgbClr val="00B050"/>
                  </a:solidFill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96" name="Picture 295">
                <a:extLst>
                  <a:ext uri="{FF2B5EF4-FFF2-40B4-BE49-F238E27FC236}">
                    <a16:creationId xmlns:a16="http://schemas.microsoft.com/office/drawing/2014/main" id="{A96FEA44-F471-964E-B3A8-A2BF386434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90272" y="968045"/>
                <a:ext cx="555336" cy="502448"/>
              </a:xfrm>
              <a:prstGeom prst="rect">
                <a:avLst/>
              </a:prstGeom>
            </p:spPr>
          </p:pic>
          <p:pic>
            <p:nvPicPr>
              <p:cNvPr id="297" name="Picture 296">
                <a:extLst>
                  <a:ext uri="{FF2B5EF4-FFF2-40B4-BE49-F238E27FC236}">
                    <a16:creationId xmlns:a16="http://schemas.microsoft.com/office/drawing/2014/main" id="{25D4D6F5-00F4-3E44-9722-F3D13661B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68679" y="2581288"/>
                <a:ext cx="555336" cy="502448"/>
              </a:xfrm>
              <a:prstGeom prst="rect">
                <a:avLst/>
              </a:prstGeom>
            </p:spPr>
          </p:pic>
          <p:pic>
            <p:nvPicPr>
              <p:cNvPr id="298" name="Picture 297">
                <a:extLst>
                  <a:ext uri="{FF2B5EF4-FFF2-40B4-BE49-F238E27FC236}">
                    <a16:creationId xmlns:a16="http://schemas.microsoft.com/office/drawing/2014/main" id="{F404FFED-9630-1E42-85FE-6E9B4C06C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78970" y="2970067"/>
                <a:ext cx="555336" cy="502448"/>
              </a:xfrm>
              <a:prstGeom prst="rect">
                <a:avLst/>
              </a:prstGeom>
            </p:spPr>
          </p:pic>
          <p:pic>
            <p:nvPicPr>
              <p:cNvPr id="299" name="Picture 298">
                <a:extLst>
                  <a:ext uri="{FF2B5EF4-FFF2-40B4-BE49-F238E27FC236}">
                    <a16:creationId xmlns:a16="http://schemas.microsoft.com/office/drawing/2014/main" id="{5D157419-2094-AD4A-99E1-0D80A4728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33943" y="1406186"/>
                <a:ext cx="555336" cy="502448"/>
              </a:xfrm>
              <a:prstGeom prst="rect">
                <a:avLst/>
              </a:prstGeom>
            </p:spPr>
          </p:pic>
          <p:pic>
            <p:nvPicPr>
              <p:cNvPr id="300" name="Picture 299">
                <a:extLst>
                  <a:ext uri="{FF2B5EF4-FFF2-40B4-BE49-F238E27FC236}">
                    <a16:creationId xmlns:a16="http://schemas.microsoft.com/office/drawing/2014/main" id="{DA098DF7-0FAB-C94F-9DF8-817EEABCE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34460" y="3620863"/>
                <a:ext cx="695620" cy="695620"/>
              </a:xfrm>
              <a:prstGeom prst="rect">
                <a:avLst/>
              </a:prstGeom>
            </p:spPr>
          </p:pic>
        </p:grp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7F8BC403-AA6E-AB42-BFE6-D3431D518F4B}"/>
                </a:ext>
              </a:extLst>
            </p:cNvPr>
            <p:cNvSpPr txBox="1"/>
            <p:nvPr/>
          </p:nvSpPr>
          <p:spPr>
            <a:xfrm>
              <a:off x="6526830" y="1061965"/>
              <a:ext cx="2185612" cy="686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Arial Narrow" panose="020B0604020202020204" pitchFamily="34" charset="0"/>
                  <a:ea typeface="Helvetica" charset="0"/>
                  <a:cs typeface="Arial Narrow" panose="020B0604020202020204" pitchFamily="34" charset="0"/>
                </a:rPr>
                <a:t>Phasor Measurement </a:t>
              </a:r>
            </a:p>
            <a:p>
              <a:pPr algn="ctr"/>
              <a:r>
                <a:rPr lang="en-US" sz="2000" dirty="0">
                  <a:latin typeface="Arial Narrow" panose="020B0604020202020204" pitchFamily="34" charset="0"/>
                  <a:ea typeface="Helvetica" charset="0"/>
                  <a:cs typeface="Arial Narrow" panose="020B0604020202020204" pitchFamily="34" charset="0"/>
                </a:rPr>
                <a:t>Unit (PMU)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96D4F169-AB99-4B43-856A-FC7BA241F737}"/>
                </a:ext>
              </a:extLst>
            </p:cNvPr>
            <p:cNvSpPr txBox="1"/>
            <p:nvPr/>
          </p:nvSpPr>
          <p:spPr>
            <a:xfrm>
              <a:off x="1295674" y="2621072"/>
              <a:ext cx="1983557" cy="686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Arial Narrow" panose="020B0604020202020204" pitchFamily="34" charset="0"/>
                  <a:ea typeface="Helvetica" charset="0"/>
                  <a:cs typeface="Arial Narrow" panose="020B0604020202020204" pitchFamily="34" charset="0"/>
                </a:rPr>
                <a:t>Phasor Data </a:t>
              </a:r>
            </a:p>
            <a:p>
              <a:pPr algn="ctr"/>
              <a:r>
                <a:rPr lang="en-US" sz="2000" dirty="0">
                  <a:latin typeface="Arial Narrow" panose="020B0604020202020204" pitchFamily="34" charset="0"/>
                  <a:ea typeface="Helvetica" charset="0"/>
                  <a:cs typeface="Arial Narrow" panose="020B0604020202020204" pitchFamily="34" charset="0"/>
                </a:rPr>
                <a:t>Concentrator (PDC)</a:t>
              </a:r>
            </a:p>
          </p:txBody>
        </p:sp>
        <p:pic>
          <p:nvPicPr>
            <p:cNvPr id="268" name="Picture 40">
              <a:extLst>
                <a:ext uri="{FF2B5EF4-FFF2-40B4-BE49-F238E27FC236}">
                  <a16:creationId xmlns:a16="http://schemas.microsoft.com/office/drawing/2014/main" id="{99CDBBC9-2FD6-6240-A193-086A1D442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52" t="8829" r="12794" b="9103"/>
            <a:stretch>
              <a:fillRect/>
            </a:stretch>
          </p:blipFill>
          <p:spPr bwMode="auto">
            <a:xfrm>
              <a:off x="3718853" y="2869691"/>
              <a:ext cx="439171" cy="462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F170A2AC-8C49-4B40-BC92-DDA5A45A922B}"/>
                </a:ext>
              </a:extLst>
            </p:cNvPr>
            <p:cNvSpPr txBox="1"/>
            <p:nvPr/>
          </p:nvSpPr>
          <p:spPr>
            <a:xfrm>
              <a:off x="4154090" y="2985612"/>
              <a:ext cx="884689" cy="387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 Narrow" panose="020B0604020202020204" pitchFamily="34" charset="0"/>
                  <a:ea typeface="Helvetica" charset="0"/>
                  <a:cs typeface="Arial Narrow" panose="020B0604020202020204" pitchFamily="34" charset="0"/>
                </a:rPr>
                <a:t>SCADA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AF854C96-2046-0640-AB05-49DE0B110462}"/>
                </a:ext>
              </a:extLst>
            </p:cNvPr>
            <p:cNvSpPr txBox="1"/>
            <p:nvPr/>
          </p:nvSpPr>
          <p:spPr>
            <a:xfrm>
              <a:off x="1456541" y="3389270"/>
              <a:ext cx="1661824" cy="686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Arial Narrow" panose="020B0604020202020204" pitchFamily="34" charset="0"/>
                  <a:ea typeface="Helvetica" charset="0"/>
                  <a:cs typeface="Arial Narrow" panose="020B0604020202020204" pitchFamily="34" charset="0"/>
                </a:rPr>
                <a:t>Real-time</a:t>
              </a:r>
            </a:p>
            <a:p>
              <a:pPr algn="ctr"/>
              <a:r>
                <a:rPr lang="en-US" sz="2000" dirty="0">
                  <a:latin typeface="Arial Narrow" panose="020B0604020202020204" pitchFamily="34" charset="0"/>
                  <a:ea typeface="Helvetica" charset="0"/>
                  <a:cs typeface="Arial Narrow" panose="020B0604020202020204" pitchFamily="34" charset="0"/>
                </a:rPr>
                <a:t>State Estimation</a:t>
              </a:r>
            </a:p>
          </p:txBody>
        </p:sp>
        <p:pic>
          <p:nvPicPr>
            <p:cNvPr id="271" name="Picture 41">
              <a:extLst>
                <a:ext uri="{FF2B5EF4-FFF2-40B4-BE49-F238E27FC236}">
                  <a16:creationId xmlns:a16="http://schemas.microsoft.com/office/drawing/2014/main" id="{74B63134-0453-9543-AE16-DF3FE0C85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5" t="7394" r="12263" b="11516"/>
            <a:stretch>
              <a:fillRect/>
            </a:stretch>
          </p:blipFill>
          <p:spPr bwMode="auto">
            <a:xfrm>
              <a:off x="3278938" y="4195232"/>
              <a:ext cx="474868" cy="46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21DC78F7-8E64-F04F-AD8A-31F292722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282372" y="3416880"/>
              <a:ext cx="468001" cy="468000"/>
            </a:xfrm>
            <a:prstGeom prst="rect">
              <a:avLst/>
            </a:prstGeom>
            <a:effectLst>
              <a:glow>
                <a:schemeClr val="bg1"/>
              </a:glow>
              <a:softEdge rad="127000"/>
            </a:effectLst>
          </p:spPr>
        </p:pic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511875BE-FB41-DD48-BE42-ED900C7C12E5}"/>
                </a:ext>
              </a:extLst>
            </p:cNvPr>
            <p:cNvSpPr txBox="1"/>
            <p:nvPr/>
          </p:nvSpPr>
          <p:spPr>
            <a:xfrm>
              <a:off x="1235657" y="4045065"/>
              <a:ext cx="2120022" cy="9847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Arial Narrow" panose="020B0604020202020204" pitchFamily="34" charset="0"/>
                  <a:ea typeface="Helvetica" charset="0"/>
                  <a:cs typeface="Arial Narrow" panose="020B0604020202020204" pitchFamily="34" charset="0"/>
                </a:rPr>
                <a:t>Contingency Analysis</a:t>
              </a:r>
            </a:p>
            <a:p>
              <a:pPr algn="ctr"/>
              <a:r>
                <a:rPr lang="en-US" sz="2000" dirty="0">
                  <a:latin typeface="Arial Narrow" panose="020B0604020202020204" pitchFamily="34" charset="0"/>
                  <a:ea typeface="Helvetica" charset="0"/>
                  <a:cs typeface="Arial Narrow" panose="020B0604020202020204" pitchFamily="34" charset="0"/>
                </a:rPr>
                <a:t>+</a:t>
              </a:r>
            </a:p>
            <a:p>
              <a:pPr algn="ctr"/>
              <a:r>
                <a:rPr lang="en-US" sz="2000" b="1" dirty="0">
                  <a:latin typeface="Arial Narrow" panose="020B0604020202020204" pitchFamily="34" charset="0"/>
                  <a:ea typeface="Helvetica" charset="0"/>
                  <a:cs typeface="Arial Narrow" panose="020B0604020202020204" pitchFamily="34" charset="0"/>
                </a:rPr>
                <a:t>Proposed UFLS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928FE220-9E9D-994B-B57F-9BBA3BB853AF}"/>
                </a:ext>
              </a:extLst>
            </p:cNvPr>
            <p:cNvSpPr txBox="1"/>
            <p:nvPr/>
          </p:nvSpPr>
          <p:spPr>
            <a:xfrm>
              <a:off x="1471307" y="965757"/>
              <a:ext cx="1632292" cy="686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Arial Narrow" panose="020B0604020202020204" pitchFamily="34" charset="0"/>
                  <a:ea typeface="Helvetica" charset="0"/>
                  <a:cs typeface="Arial Narrow" panose="020B0604020202020204" pitchFamily="34" charset="0"/>
                </a:rPr>
                <a:t>Time</a:t>
              </a:r>
            </a:p>
            <a:p>
              <a:pPr algn="ctr"/>
              <a:r>
                <a:rPr lang="en-US" sz="2000" dirty="0">
                  <a:latin typeface="Arial Narrow" panose="020B0604020202020204" pitchFamily="34" charset="0"/>
                  <a:ea typeface="Helvetica" charset="0"/>
                  <a:cs typeface="Arial Narrow" panose="020B0604020202020204" pitchFamily="34" charset="0"/>
                </a:rPr>
                <a:t>Synchronization</a:t>
              </a:r>
            </a:p>
          </p:txBody>
        </p: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7788CB62-5A93-2948-997B-50917E9A3734}"/>
                </a:ext>
              </a:extLst>
            </p:cNvPr>
            <p:cNvCxnSpPr>
              <a:stCxn id="300" idx="2"/>
              <a:endCxn id="272" idx="0"/>
            </p:cNvCxnSpPr>
            <p:nvPr/>
          </p:nvCxnSpPr>
          <p:spPr>
            <a:xfrm>
              <a:off x="3515471" y="3094779"/>
              <a:ext cx="902" cy="3221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265A65EC-9B25-284D-96CF-F5895381ADA6}"/>
                </a:ext>
              </a:extLst>
            </p:cNvPr>
            <p:cNvCxnSpPr>
              <a:stCxn id="272" idx="2"/>
              <a:endCxn id="271" idx="0"/>
            </p:cNvCxnSpPr>
            <p:nvPr/>
          </p:nvCxnSpPr>
          <p:spPr>
            <a:xfrm flipH="1">
              <a:off x="3516372" y="3884880"/>
              <a:ext cx="1" cy="3103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F2C68978-1952-C64C-829B-DB5644E68D29}"/>
                </a:ext>
              </a:extLst>
            </p:cNvPr>
            <p:cNvSpPr txBox="1"/>
            <p:nvPr/>
          </p:nvSpPr>
          <p:spPr>
            <a:xfrm>
              <a:off x="4599162" y="3669613"/>
              <a:ext cx="1755080" cy="686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Arial Narrow" panose="020B0604020202020204" pitchFamily="34" charset="0"/>
                  <a:ea typeface="Helvetica" charset="0"/>
                  <a:cs typeface="Arial Narrow" panose="020B0604020202020204" pitchFamily="34" charset="0"/>
                </a:rPr>
                <a:t>Network topology</a:t>
              </a:r>
            </a:p>
            <a:p>
              <a:pPr algn="ctr"/>
              <a:r>
                <a:rPr lang="en-US" sz="2000" dirty="0">
                  <a:latin typeface="Arial Narrow" panose="020B0604020202020204" pitchFamily="34" charset="0"/>
                  <a:ea typeface="Helvetica" charset="0"/>
                  <a:cs typeface="Arial Narrow" panose="020B0604020202020204" pitchFamily="34" charset="0"/>
                </a:rPr>
                <a:t>and parameters</a:t>
              </a:r>
            </a:p>
          </p:txBody>
        </p: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BCA16260-3760-FB45-8C31-96CE0CDD69D9}"/>
                </a:ext>
              </a:extLst>
            </p:cNvPr>
            <p:cNvCxnSpPr>
              <a:cxnSpLocks/>
            </p:cNvCxnSpPr>
            <p:nvPr/>
          </p:nvCxnSpPr>
          <p:spPr>
            <a:xfrm>
              <a:off x="5476702" y="2668733"/>
              <a:ext cx="4" cy="10008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7AE7F5C9-2772-4140-9BD9-DBE822730918}"/>
                </a:ext>
              </a:extLst>
            </p:cNvPr>
            <p:cNvCxnSpPr>
              <a:stCxn id="277" idx="1"/>
              <a:endCxn id="272" idx="3"/>
            </p:cNvCxnSpPr>
            <p:nvPr/>
          </p:nvCxnSpPr>
          <p:spPr>
            <a:xfrm flipH="1" flipV="1">
              <a:off x="3750373" y="3650880"/>
              <a:ext cx="848789" cy="3619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23D05F85-728C-7A44-806D-3246A162B2C6}"/>
                </a:ext>
              </a:extLst>
            </p:cNvPr>
            <p:cNvCxnSpPr>
              <a:stCxn id="277" idx="1"/>
              <a:endCxn id="271" idx="3"/>
            </p:cNvCxnSpPr>
            <p:nvPr/>
          </p:nvCxnSpPr>
          <p:spPr>
            <a:xfrm flipH="1">
              <a:off x="3753807" y="4012795"/>
              <a:ext cx="845355" cy="4164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Elbow Connector 280">
              <a:extLst>
                <a:ext uri="{FF2B5EF4-FFF2-40B4-BE49-F238E27FC236}">
                  <a16:creationId xmlns:a16="http://schemas.microsoft.com/office/drawing/2014/main" id="{BF7F467F-A4F9-D346-AEF4-1A405385B7E0}"/>
                </a:ext>
              </a:extLst>
            </p:cNvPr>
            <p:cNvCxnSpPr>
              <a:cxnSpLocks/>
              <a:stCxn id="271" idx="3"/>
            </p:cNvCxnSpPr>
            <p:nvPr/>
          </p:nvCxnSpPr>
          <p:spPr>
            <a:xfrm flipV="1">
              <a:off x="3753806" y="2594665"/>
              <a:ext cx="2703645" cy="1834567"/>
            </a:xfrm>
            <a:prstGeom prst="bentConnector3">
              <a:avLst>
                <a:gd name="adj1" fmla="val 100219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B96FB790-610F-EA4E-BECC-C76B37565578}"/>
                </a:ext>
              </a:extLst>
            </p:cNvPr>
            <p:cNvSpPr txBox="1"/>
            <p:nvPr/>
          </p:nvSpPr>
          <p:spPr>
            <a:xfrm>
              <a:off x="6359626" y="2765781"/>
              <a:ext cx="1562351" cy="387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latin typeface="Arial Narrow" panose="020B0604020202020204" pitchFamily="34" charset="0"/>
                  <a:ea typeface="Helvetica" charset="0"/>
                  <a:cs typeface="Arial Narrow" panose="020B0604020202020204" pitchFamily="34" charset="0"/>
                </a:rPr>
                <a:t>UFLS strategy</a:t>
              </a:r>
            </a:p>
          </p:txBody>
        </p:sp>
      </p:grpSp>
      <p:sp>
        <p:nvSpPr>
          <p:cNvPr id="339" name="TextBox 338">
            <a:extLst>
              <a:ext uri="{FF2B5EF4-FFF2-40B4-BE49-F238E27FC236}">
                <a16:creationId xmlns:a16="http://schemas.microsoft.com/office/drawing/2014/main" id="{14A69527-D66A-7E43-B12E-85224299B96B}"/>
              </a:ext>
            </a:extLst>
          </p:cNvPr>
          <p:cNvSpPr txBox="1"/>
          <p:nvPr/>
        </p:nvSpPr>
        <p:spPr>
          <a:xfrm>
            <a:off x="2341261" y="13716000"/>
            <a:ext cx="11746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Enhance performance of emergency operational practice in TSOs’ control room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FCAA25B-D016-0645-B272-6FED9927FCA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92081" y="29008283"/>
            <a:ext cx="3506526" cy="1280160"/>
          </a:xfrm>
          <a:prstGeom prst="rect">
            <a:avLst/>
          </a:prstGeom>
        </p:spPr>
      </p:pic>
      <p:sp>
        <p:nvSpPr>
          <p:cNvPr id="341" name="Content Placeholder 16">
            <a:extLst>
              <a:ext uri="{FF2B5EF4-FFF2-40B4-BE49-F238E27FC236}">
                <a16:creationId xmlns:a16="http://schemas.microsoft.com/office/drawing/2014/main" id="{07356B3F-4E89-8646-8D2A-F41AF21ACF24}"/>
              </a:ext>
            </a:extLst>
          </p:cNvPr>
          <p:cNvSpPr txBox="1">
            <a:spLocks/>
          </p:cNvSpPr>
          <p:nvPr/>
        </p:nvSpPr>
        <p:spPr>
          <a:xfrm>
            <a:off x="15805333" y="15108012"/>
            <a:ext cx="7431087" cy="5550237"/>
          </a:xfrm>
          <a:prstGeom prst="rect">
            <a:avLst/>
          </a:prstGeom>
        </p:spPr>
        <p:txBody>
          <a:bodyPr vert="horz" wrap="square" lIns="180000" tIns="45720" rIns="91440" bIns="45720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3200" b="1" dirty="0">
                <a:latin typeface="+mj-lt"/>
              </a:rPr>
              <a:t>4 type-III wind power plants </a:t>
            </a:r>
            <a:r>
              <a:rPr lang="en-US" sz="3200" dirty="0">
                <a:latin typeface="+mj-lt"/>
              </a:rPr>
              <a:t>replace 4 synchronous generators in IEEE 39-bus benchmark power system.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3200" dirty="0"/>
              <a:t>A 225 MW/175 MWh </a:t>
            </a:r>
            <a:r>
              <a:rPr lang="en-US" sz="3200" b="1" dirty="0"/>
              <a:t>BESS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3200" b="1" dirty="0">
                <a:latin typeface="+mj-lt"/>
              </a:rPr>
              <a:t>A simulated PMU for each bus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3200" b="1" dirty="0">
                <a:latin typeface="+mj-lt"/>
              </a:rPr>
              <a:t>Time-domain dynamic models are open sourced: </a:t>
            </a:r>
            <a:r>
              <a:rPr lang="en-US" sz="3200" b="1" dirty="0">
                <a:latin typeface="+mj-lt"/>
                <a:hlinkClick r:id="rId26"/>
              </a:rPr>
              <a:t>https://github.com/DESL-EPFL/</a:t>
            </a:r>
            <a:endParaRPr lang="en-US" sz="3200" b="1" dirty="0">
              <a:latin typeface="+mj-lt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3200" dirty="0"/>
              <a:t>Execute on Opal-RT </a:t>
            </a:r>
            <a:r>
              <a:rPr lang="en-US" sz="3200" dirty="0" err="1"/>
              <a:t>eMEGAsim</a:t>
            </a:r>
            <a:r>
              <a:rPr lang="en-US" sz="3200" dirty="0"/>
              <a:t> </a:t>
            </a:r>
            <a:r>
              <a:rPr lang="en-US" sz="3200" b="1" dirty="0"/>
              <a:t>Real Time Simulator</a:t>
            </a:r>
            <a:endParaRPr lang="en-US" sz="3200" b="1" dirty="0">
              <a:latin typeface="+mj-lt"/>
            </a:endParaRPr>
          </a:p>
        </p:txBody>
      </p:sp>
      <p:sp>
        <p:nvSpPr>
          <p:cNvPr id="342" name="Content Placeholder 2">
            <a:extLst>
              <a:ext uri="{FF2B5EF4-FFF2-40B4-BE49-F238E27FC236}">
                <a16:creationId xmlns:a16="http://schemas.microsoft.com/office/drawing/2014/main" id="{D840B3D7-0ACF-3640-B807-25ED8915743E}"/>
              </a:ext>
            </a:extLst>
          </p:cNvPr>
          <p:cNvSpPr txBox="1">
            <a:spLocks/>
          </p:cNvSpPr>
          <p:nvPr/>
        </p:nvSpPr>
        <p:spPr>
          <a:xfrm>
            <a:off x="23112837" y="22141859"/>
            <a:ext cx="6137889" cy="2955544"/>
          </a:xfrm>
          <a:prstGeom prst="rect">
            <a:avLst/>
          </a:prstGeom>
          <a:ln>
            <a:noFill/>
          </a:ln>
        </p:spPr>
        <p:txBody>
          <a:bodyPr vert="horz" wrap="square" lIns="72000" tIns="36000" rIns="72000" bIns="36000" rtlCol="0">
            <a:spAutoFit/>
          </a:bodyPr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lang="en-US" sz="1800" b="0" i="0" u="none" strike="noStrike" kern="1200" smtClean="0">
                <a:solidFill>
                  <a:schemeClr val="tx1"/>
                </a:solidFill>
                <a:effectLst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350"/>
              </a:spcBef>
              <a:spcAft>
                <a:spcPts val="600"/>
              </a:spcAft>
              <a:buNone/>
            </a:pPr>
            <a:r>
              <a:rPr lang="en-US" sz="3600" b="1" dirty="0">
                <a:solidFill>
                  <a:srgbClr val="C00000"/>
                </a:solidFill>
                <a:latin typeface="+mj-lt"/>
              </a:rPr>
              <a:t>Contingency</a:t>
            </a:r>
            <a:r>
              <a:rPr lang="en-US" sz="3600" b="1" dirty="0">
                <a:latin typeface="+mj-lt"/>
              </a:rPr>
              <a:t>: tripping of G4 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latin typeface="+mj-lt"/>
              </a:rPr>
              <a:t>485 MW generation power tripped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latin typeface="+mj-lt"/>
              </a:rPr>
              <a:t> Causes several nodal voltage and branch currents limits be violated if no UFLS is applied.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8D7600-BA4A-0740-AF43-3FFFD727233F}"/>
              </a:ext>
            </a:extLst>
          </p:cNvPr>
          <p:cNvGrpSpPr/>
          <p:nvPr/>
        </p:nvGrpSpPr>
        <p:grpSpPr>
          <a:xfrm>
            <a:off x="23398560" y="15159449"/>
            <a:ext cx="5729156" cy="6675120"/>
            <a:chOff x="23662586" y="14903723"/>
            <a:chExt cx="5729156" cy="6719620"/>
          </a:xfrm>
        </p:grpSpPr>
        <p:pic>
          <p:nvPicPr>
            <p:cNvPr id="340" name="Content Placeholder 12">
              <a:extLst>
                <a:ext uri="{FF2B5EF4-FFF2-40B4-BE49-F238E27FC236}">
                  <a16:creationId xmlns:a16="http://schemas.microsoft.com/office/drawing/2014/main" id="{565555EC-B87C-2745-8909-DB430653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 bwMode="auto">
            <a:xfrm>
              <a:off x="23662586" y="14903723"/>
              <a:ext cx="5729156" cy="6719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3" name="Lightning Bolt 342">
              <a:extLst>
                <a:ext uri="{FF2B5EF4-FFF2-40B4-BE49-F238E27FC236}">
                  <a16:creationId xmlns:a16="http://schemas.microsoft.com/office/drawing/2014/main" id="{CAB86B31-C951-DB42-AD24-5D84E4A28F58}"/>
                </a:ext>
              </a:extLst>
            </p:cNvPr>
            <p:cNvSpPr>
              <a:spLocks noChangeAspect="1"/>
            </p:cNvSpPr>
            <p:nvPr/>
          </p:nvSpPr>
          <p:spPr>
            <a:xfrm rot="1400809" flipH="1">
              <a:off x="27831744" y="20249189"/>
              <a:ext cx="374251" cy="428085"/>
            </a:xfrm>
            <a:prstGeom prst="lightningBolt">
              <a:avLst/>
            </a:prstGeom>
            <a:solidFill>
              <a:schemeClr val="accent2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45" name="TextBox 344">
            <a:extLst>
              <a:ext uri="{FF2B5EF4-FFF2-40B4-BE49-F238E27FC236}">
                <a16:creationId xmlns:a16="http://schemas.microsoft.com/office/drawing/2014/main" id="{3B6F751D-353F-2D4D-B9C8-AF59AA6BAB9B}"/>
              </a:ext>
            </a:extLst>
          </p:cNvPr>
          <p:cNvSpPr txBox="1"/>
          <p:nvPr/>
        </p:nvSpPr>
        <p:spPr>
          <a:xfrm>
            <a:off x="15991961" y="20845045"/>
            <a:ext cx="65337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+mj-lt"/>
              </a:rPr>
              <a:t>Compare with the UFLS scheme recommended by ENTSOE</a:t>
            </a:r>
            <a:r>
              <a:rPr lang="en-GB" sz="3600" b="1" baseline="30000" dirty="0">
                <a:latin typeface="+mj-lt"/>
              </a:rPr>
              <a:t>[</a:t>
            </a:r>
            <a:r>
              <a:rPr lang="en-US" altLang="zh-CN" sz="3600" b="1" baseline="30000" dirty="0">
                <a:latin typeface="+mj-lt"/>
              </a:rPr>
              <a:t>3</a:t>
            </a:r>
            <a:r>
              <a:rPr lang="en-GB" sz="3600" b="1" baseline="30000" dirty="0">
                <a:latin typeface="+mj-lt"/>
              </a:rPr>
              <a:t>]</a:t>
            </a:r>
            <a:r>
              <a:rPr lang="zh-CN" altLang="en-US" sz="3600" b="1" baseline="30000" dirty="0">
                <a:latin typeface="+mj-lt"/>
              </a:rPr>
              <a:t> </a:t>
            </a:r>
            <a:r>
              <a:rPr lang="en-GB" sz="3600" b="1" dirty="0">
                <a:solidFill>
                  <a:srgbClr val="C00000"/>
                </a:solidFill>
                <a:latin typeface="+mj-lt"/>
              </a:rPr>
              <a:t>(standard UFLS)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A4C7C4-BA6B-8A46-81EC-A4B20BCDCD27}"/>
                  </a:ext>
                </a:extLst>
              </p:cNvPr>
              <p:cNvSpPr txBox="1"/>
              <p:nvPr/>
            </p:nvSpPr>
            <p:spPr>
              <a:xfrm>
                <a:off x="2228375" y="20544154"/>
                <a:ext cx="11960390" cy="69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>
                    <a:solidFill>
                      <a:schemeClr val="accent1"/>
                    </a:solidFill>
                  </a:rPr>
                  <a:t>Objective: Minimize the amount of load shedding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𝐿𝑆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3600" baseline="30000" dirty="0">
                    <a:solidFill>
                      <a:schemeClr val="accent1"/>
                    </a:solidFill>
                  </a:rPr>
                  <a:t>[2]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A4C7C4-BA6B-8A46-81EC-A4B20BCDC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375" y="20544154"/>
                <a:ext cx="11960390" cy="696666"/>
              </a:xfrm>
              <a:prstGeom prst="rect">
                <a:avLst/>
              </a:prstGeom>
              <a:blipFill>
                <a:blip r:embed="rId28"/>
                <a:stretch>
                  <a:fillRect l="-1485" t="-123214" b="-189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8" name="Picture 347">
            <a:extLst>
              <a:ext uri="{FF2B5EF4-FFF2-40B4-BE49-F238E27FC236}">
                <a16:creationId xmlns:a16="http://schemas.microsoft.com/office/drawing/2014/main" id="{4192E9DC-E1EB-5745-A195-2B590E5966E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921964" y="29052925"/>
            <a:ext cx="2222301" cy="1280160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6091E153-8A94-DA4C-8BBC-07EF55EC035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5918024" y="22608997"/>
            <a:ext cx="4870385" cy="3840480"/>
          </a:xfrm>
          <a:prstGeom prst="rect">
            <a:avLst/>
          </a:prstGeom>
        </p:spPr>
      </p:pic>
      <p:sp>
        <p:nvSpPr>
          <p:cNvPr id="350" name="Rectangle 349">
            <a:extLst>
              <a:ext uri="{FF2B5EF4-FFF2-40B4-BE49-F238E27FC236}">
                <a16:creationId xmlns:a16="http://schemas.microsoft.com/office/drawing/2014/main" id="{7C51FD20-2D55-A841-A25F-2398B0B2335F}"/>
              </a:ext>
            </a:extLst>
          </p:cNvPr>
          <p:cNvSpPr/>
          <p:nvPr/>
        </p:nvSpPr>
        <p:spPr>
          <a:xfrm>
            <a:off x="1055462" y="21342464"/>
            <a:ext cx="13968333" cy="10788833"/>
          </a:xfrm>
          <a:prstGeom prst="rect">
            <a:avLst/>
          </a:prstGeom>
          <a:noFill/>
          <a:ln w="381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0C019C-80FD-3340-AA27-CEB14C07C19F}"/>
              </a:ext>
            </a:extLst>
          </p:cNvPr>
          <p:cNvGrpSpPr/>
          <p:nvPr/>
        </p:nvGrpSpPr>
        <p:grpSpPr>
          <a:xfrm>
            <a:off x="15769517" y="26919147"/>
            <a:ext cx="13670877" cy="5169620"/>
            <a:chOff x="15661054" y="27863301"/>
            <a:chExt cx="13670877" cy="5169620"/>
          </a:xfrm>
        </p:grpSpPr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41C04633-CE49-8645-8910-8EAFCF110665}"/>
                </a:ext>
              </a:extLst>
            </p:cNvPr>
            <p:cNvSpPr txBox="1"/>
            <p:nvPr/>
          </p:nvSpPr>
          <p:spPr>
            <a:xfrm>
              <a:off x="15897175" y="28047845"/>
              <a:ext cx="92316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dirty="0">
                  <a:latin typeface="+mj-lt"/>
                </a:rPr>
                <a:t>Metric: Expected Energy Not Served (EENS)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5F874AF-82A5-7D46-8A0C-2F724FD9CD1F}"/>
                    </a:ext>
                  </a:extLst>
                </p:cNvPr>
                <p:cNvSpPr txBox="1"/>
                <p:nvPr/>
              </p:nvSpPr>
              <p:spPr>
                <a:xfrm>
                  <a:off x="20113725" y="28986857"/>
                  <a:ext cx="4375172" cy="14459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𝐸𝐸𝑁𝑆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𝐿𝑠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GB" sz="3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5F874AF-82A5-7D46-8A0C-2F724FD9C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3725" y="28986857"/>
                  <a:ext cx="4375172" cy="1445973"/>
                </a:xfrm>
                <a:prstGeom prst="rect">
                  <a:avLst/>
                </a:prstGeom>
                <a:blipFill>
                  <a:blip r:embed="rId31"/>
                  <a:stretch>
                    <a:fillRect l="-1445" t="-110526" r="-867" b="-16491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3" name="TextBox 352">
                  <a:extLst>
                    <a:ext uri="{FF2B5EF4-FFF2-40B4-BE49-F238E27FC236}">
                      <a16:creationId xmlns:a16="http://schemas.microsoft.com/office/drawing/2014/main" id="{0AF86F03-D041-B749-BB5B-9F168C54AC56}"/>
                    </a:ext>
                  </a:extLst>
                </p:cNvPr>
                <p:cNvSpPr txBox="1"/>
                <p:nvPr/>
              </p:nvSpPr>
              <p:spPr>
                <a:xfrm>
                  <a:off x="16197378" y="30637159"/>
                  <a:ext cx="12435136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3200" dirty="0">
                      <a:latin typeface="+mj-lt"/>
                    </a:rPr>
                    <a:t> is the time when the contingency happened</a:t>
                  </a:r>
                  <a:endParaRPr lang="en-US" sz="3200" i="1" dirty="0">
                    <a:latin typeface="+mj-lt"/>
                  </a:endParaRPr>
                </a:p>
                <a:p>
                  <a:pPr marL="285750" indent="-28575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r>
                    <a:rPr lang="en-US" sz="3200" dirty="0">
                      <a:latin typeface="+mj-lt"/>
                    </a:rPr>
                    <a:t> is equal to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3200" dirty="0">
                      <a:latin typeface="+mj-lt"/>
                    </a:rPr>
                    <a:t>+100 s </a:t>
                  </a:r>
                </a:p>
                <a:p>
                  <a:pPr marL="285750" indent="-28575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3200" i="1" dirty="0">
                      <a:latin typeface="+mj-lt"/>
                    </a:rPr>
                    <a:t>L </a:t>
                  </a:r>
                  <a:r>
                    <a:rPr lang="en-US" sz="3200" dirty="0">
                      <a:latin typeface="+mj-lt"/>
                    </a:rPr>
                    <a:t>is the total number of load buses.</a:t>
                  </a:r>
                </a:p>
              </p:txBody>
            </p:sp>
          </mc:Choice>
          <mc:Fallback xmlns="">
            <p:sp>
              <p:nvSpPr>
                <p:cNvPr id="353" name="TextBox 352">
                  <a:extLst>
                    <a:ext uri="{FF2B5EF4-FFF2-40B4-BE49-F238E27FC236}">
                      <a16:creationId xmlns:a16="http://schemas.microsoft.com/office/drawing/2014/main" id="{0AF86F03-D041-B749-BB5B-9F168C54AC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7378" y="30637159"/>
                  <a:ext cx="12435136" cy="1723549"/>
                </a:xfrm>
                <a:prstGeom prst="rect">
                  <a:avLst/>
                </a:prstGeom>
                <a:blipFill>
                  <a:blip r:embed="rId32"/>
                  <a:stretch>
                    <a:fillRect l="-1226" t="-4380" b="-94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F7B70549-11EA-E44F-B010-CE2E6EADAD09}"/>
                </a:ext>
              </a:extLst>
            </p:cNvPr>
            <p:cNvSpPr/>
            <p:nvPr/>
          </p:nvSpPr>
          <p:spPr>
            <a:xfrm>
              <a:off x="15661054" y="27863301"/>
              <a:ext cx="13670877" cy="51696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F777520D-C310-054D-9084-B2720A8D4704}"/>
              </a:ext>
            </a:extLst>
          </p:cNvPr>
          <p:cNvSpPr/>
          <p:nvPr/>
        </p:nvSpPr>
        <p:spPr>
          <a:xfrm>
            <a:off x="17856514" y="22789173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sz="3600" dirty="0"/>
          </a:p>
        </p:txBody>
      </p:sp>
      <p:sp>
        <p:nvSpPr>
          <p:cNvPr id="356" name="Content Placeholder 4">
            <a:extLst>
              <a:ext uri="{FF2B5EF4-FFF2-40B4-BE49-F238E27FC236}">
                <a16:creationId xmlns:a16="http://schemas.microsoft.com/office/drawing/2014/main" id="{2AAAC127-5385-4E48-950B-59751CCCC0D2}"/>
              </a:ext>
            </a:extLst>
          </p:cNvPr>
          <p:cNvSpPr txBox="1">
            <a:spLocks/>
          </p:cNvSpPr>
          <p:nvPr/>
        </p:nvSpPr>
        <p:spPr bwMode="auto">
          <a:xfrm>
            <a:off x="6650583" y="34087437"/>
            <a:ext cx="4602255" cy="247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defTabSz="417429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59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87797" indent="0" algn="ctr" defTabSz="417429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79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175596" indent="0" algn="ctr" defTabSz="417429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099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263393" indent="0" algn="ctr" defTabSz="417429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909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351190" indent="0" algn="ctr" defTabSz="417429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909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438988" indent="0" algn="ctr" defTabSz="4175596" rtl="0" eaLnBrk="1" latinLnBrk="0" hangingPunct="1">
              <a:spcBef>
                <a:spcPct val="20000"/>
              </a:spcBef>
              <a:buFont typeface="Arial" pitchFamily="34" charset="0"/>
              <a:buNone/>
              <a:defRPr sz="909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526786" indent="0" algn="ctr" defTabSz="4175596" rtl="0" eaLnBrk="1" latinLnBrk="0" hangingPunct="1">
              <a:spcBef>
                <a:spcPct val="20000"/>
              </a:spcBef>
              <a:buFont typeface="Arial" pitchFamily="34" charset="0"/>
              <a:buNone/>
              <a:defRPr sz="909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614583" indent="0" algn="ctr" defTabSz="4175596" rtl="0" eaLnBrk="1" latinLnBrk="0" hangingPunct="1">
              <a:spcBef>
                <a:spcPct val="20000"/>
              </a:spcBef>
              <a:buFont typeface="Arial" pitchFamily="34" charset="0"/>
              <a:buNone/>
              <a:defRPr sz="909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702381" indent="0" algn="ctr" defTabSz="4175596" rtl="0" eaLnBrk="1" latinLnBrk="0" hangingPunct="1">
              <a:spcBef>
                <a:spcPct val="20000"/>
              </a:spcBef>
              <a:buFont typeface="Arial" pitchFamily="34" charset="0"/>
              <a:buNone/>
              <a:defRPr sz="909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b="1" dirty="0">
                <a:solidFill>
                  <a:schemeClr val="tx1"/>
                </a:solidFill>
                <a:latin typeface="+mj-lt"/>
              </a:rPr>
              <a:t>Frequency Nadir</a:t>
            </a:r>
          </a:p>
          <a:p>
            <a:pPr marL="342900" indent="-34290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GB" sz="2400" b="1" dirty="0">
                <a:solidFill>
                  <a:schemeClr val="tx1"/>
                </a:solidFill>
                <a:latin typeface="+mj-lt"/>
              </a:rPr>
              <a:t>48.95 Hz </a:t>
            </a:r>
            <a:r>
              <a:rPr lang="en-GB" sz="2400" dirty="0">
                <a:solidFill>
                  <a:schemeClr val="tx1"/>
                </a:solidFill>
                <a:latin typeface="+mj-lt"/>
              </a:rPr>
              <a:t>for Standard UFLS </a:t>
            </a:r>
            <a:r>
              <a:rPr lang="en-GB" sz="2400" dirty="0">
                <a:solidFill>
                  <a:srgbClr val="C00000"/>
                </a:solidFill>
                <a:latin typeface="+mj-lt"/>
              </a:rPr>
              <a:t>(+200mHz</a:t>
            </a:r>
            <a:r>
              <a:rPr lang="en-GB" sz="2400" dirty="0">
                <a:solidFill>
                  <a:schemeClr val="tx1"/>
                </a:solidFill>
                <a:latin typeface="+mj-lt"/>
              </a:rPr>
              <a:t>)</a:t>
            </a:r>
          </a:p>
          <a:p>
            <a:pPr marL="342900" indent="-34290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GB" sz="2400" b="1" dirty="0">
                <a:solidFill>
                  <a:schemeClr val="tx1"/>
                </a:solidFill>
                <a:latin typeface="+mj-lt"/>
              </a:rPr>
              <a:t>49.61 Hz </a:t>
            </a:r>
            <a:r>
              <a:rPr lang="en-GB" sz="2400" dirty="0">
                <a:solidFill>
                  <a:schemeClr val="tx1"/>
                </a:solidFill>
                <a:latin typeface="+mj-lt"/>
              </a:rPr>
              <a:t>for OPF-UFLS (</a:t>
            </a:r>
            <a:r>
              <a:rPr lang="en-GB" sz="2400" dirty="0">
                <a:solidFill>
                  <a:schemeClr val="accent1"/>
                </a:solidFill>
                <a:latin typeface="+mj-lt"/>
              </a:rPr>
              <a:t>+800mHz</a:t>
            </a:r>
            <a:r>
              <a:rPr lang="en-GB" sz="2400" dirty="0">
                <a:solidFill>
                  <a:schemeClr val="tx1"/>
                </a:solidFill>
                <a:latin typeface="+mj-lt"/>
              </a:rPr>
              <a:t>)</a:t>
            </a:r>
          </a:p>
        </p:txBody>
      </p:sp>
      <p:sp>
        <p:nvSpPr>
          <p:cNvPr id="357" name="Content Placeholder 4">
            <a:extLst>
              <a:ext uri="{FF2B5EF4-FFF2-40B4-BE49-F238E27FC236}">
                <a16:creationId xmlns:a16="http://schemas.microsoft.com/office/drawing/2014/main" id="{E9B0AC33-42C3-AC4F-B7E4-8CD6523822F2}"/>
              </a:ext>
            </a:extLst>
          </p:cNvPr>
          <p:cNvSpPr txBox="1">
            <a:spLocks/>
          </p:cNvSpPr>
          <p:nvPr/>
        </p:nvSpPr>
        <p:spPr>
          <a:xfrm>
            <a:off x="6782816" y="37962408"/>
            <a:ext cx="4280746" cy="1350113"/>
          </a:xfrm>
          <a:prstGeom prst="rect">
            <a:avLst/>
          </a:prstGeom>
        </p:spPr>
        <p:txBody>
          <a:bodyPr vert="horz" wrap="square" lIns="180000" tIns="45720" rIns="91440" bIns="45720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sz="2800" b="1" dirty="0">
                <a:latin typeface="+mj-lt"/>
              </a:rPr>
              <a:t>Nodal voltage constraints</a:t>
            </a:r>
          </a:p>
          <a:p>
            <a:r>
              <a:rPr lang="en-GB" sz="2400" dirty="0">
                <a:latin typeface="+mj-lt"/>
              </a:rPr>
              <a:t>Standard UFLS: </a:t>
            </a:r>
            <a:r>
              <a:rPr lang="en-GB" sz="2400" b="1" dirty="0">
                <a:solidFill>
                  <a:srgbClr val="C00000"/>
                </a:solidFill>
                <a:latin typeface="+mj-lt"/>
              </a:rPr>
              <a:t>violated</a:t>
            </a:r>
          </a:p>
          <a:p>
            <a:r>
              <a:rPr lang="en-GB" sz="2400" dirty="0">
                <a:latin typeface="+mj-lt"/>
              </a:rPr>
              <a:t>Proposed UFLS: </a:t>
            </a:r>
            <a:r>
              <a:rPr lang="en-GB" sz="2400" b="1" dirty="0">
                <a:solidFill>
                  <a:schemeClr val="accent1"/>
                </a:solidFill>
                <a:latin typeface="+mj-lt"/>
              </a:rPr>
              <a:t>respected</a:t>
            </a:r>
          </a:p>
        </p:txBody>
      </p: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157B9EF6-1AC5-4F4E-9091-BEF89460739D}"/>
              </a:ext>
            </a:extLst>
          </p:cNvPr>
          <p:cNvGrpSpPr/>
          <p:nvPr/>
        </p:nvGrpSpPr>
        <p:grpSpPr>
          <a:xfrm>
            <a:off x="1852353" y="36252027"/>
            <a:ext cx="1827803" cy="461665"/>
            <a:chOff x="957732" y="2667121"/>
            <a:chExt cx="1867857" cy="473708"/>
          </a:xfrm>
        </p:grpSpPr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7FE47DFC-2AE1-A84C-83C2-9D5F9F484A51}"/>
                </a:ext>
              </a:extLst>
            </p:cNvPr>
            <p:cNvCxnSpPr>
              <a:cxnSpLocks/>
              <a:stCxn id="363" idx="1"/>
            </p:cNvCxnSpPr>
            <p:nvPr/>
          </p:nvCxnSpPr>
          <p:spPr>
            <a:xfrm flipH="1">
              <a:off x="957732" y="2903976"/>
              <a:ext cx="417423" cy="17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79F2E379-D53C-2E4A-9279-AF67D077D4DE}"/>
                </a:ext>
              </a:extLst>
            </p:cNvPr>
            <p:cNvSpPr txBox="1"/>
            <p:nvPr/>
          </p:nvSpPr>
          <p:spPr>
            <a:xfrm>
              <a:off x="1375155" y="2667121"/>
              <a:ext cx="1450434" cy="47370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2400" dirty="0">
                  <a:latin typeface="+mj-lt"/>
                </a:rPr>
                <a:t>48.76 Hz</a:t>
              </a:r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1D701493-305D-FE4B-AFE8-B1072D934EC5}"/>
              </a:ext>
            </a:extLst>
          </p:cNvPr>
          <p:cNvSpPr txBox="1"/>
          <p:nvPr/>
        </p:nvSpPr>
        <p:spPr>
          <a:xfrm>
            <a:off x="2630596" y="33600519"/>
            <a:ext cx="3082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+mj-lt"/>
              </a:rPr>
              <a:t>System Frequency 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C6566908-8AC1-9446-930E-DA618430C19A}"/>
              </a:ext>
            </a:extLst>
          </p:cNvPr>
          <p:cNvSpPr txBox="1"/>
          <p:nvPr/>
        </p:nvSpPr>
        <p:spPr>
          <a:xfrm>
            <a:off x="1456272" y="37398678"/>
            <a:ext cx="503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+mj-lt"/>
              </a:rPr>
              <a:t>Post-contingency Nodal Voltages</a:t>
            </a:r>
          </a:p>
        </p:txBody>
      </p:sp>
      <p:sp>
        <p:nvSpPr>
          <p:cNvPr id="375" name="Content Placeholder 4">
            <a:extLst>
              <a:ext uri="{FF2B5EF4-FFF2-40B4-BE49-F238E27FC236}">
                <a16:creationId xmlns:a16="http://schemas.microsoft.com/office/drawing/2014/main" id="{9A5FB1D2-07A6-C247-9DAD-1280D67D9BE7}"/>
              </a:ext>
            </a:extLst>
          </p:cNvPr>
          <p:cNvSpPr txBox="1">
            <a:spLocks/>
          </p:cNvSpPr>
          <p:nvPr/>
        </p:nvSpPr>
        <p:spPr>
          <a:xfrm>
            <a:off x="16624602" y="37966041"/>
            <a:ext cx="4292634" cy="1350113"/>
          </a:xfrm>
          <a:prstGeom prst="rect">
            <a:avLst/>
          </a:prstGeom>
        </p:spPr>
        <p:txBody>
          <a:bodyPr vert="horz" wrap="square" lIns="180000" tIns="45720" rIns="91440" bIns="45720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b="1" dirty="0">
                <a:latin typeface="+mj-lt"/>
              </a:rPr>
              <a:t>Line ampacity constraints</a:t>
            </a:r>
          </a:p>
          <a:p>
            <a:r>
              <a:rPr lang="en-GB" sz="2400" dirty="0">
                <a:latin typeface="+mj-lt"/>
              </a:rPr>
              <a:t>Standard UFLS: </a:t>
            </a:r>
            <a:r>
              <a:rPr lang="en-GB" sz="2400" dirty="0">
                <a:solidFill>
                  <a:schemeClr val="accent1"/>
                </a:solidFill>
                <a:latin typeface="+mj-lt"/>
              </a:rPr>
              <a:t>violated</a:t>
            </a:r>
          </a:p>
          <a:p>
            <a:r>
              <a:rPr lang="en-GB" sz="2400" dirty="0">
                <a:latin typeface="+mj-lt"/>
              </a:rPr>
              <a:t>Proposed UFLS: </a:t>
            </a:r>
            <a:r>
              <a:rPr lang="en-GB" sz="2400" dirty="0">
                <a:solidFill>
                  <a:schemeClr val="accent2"/>
                </a:solidFill>
                <a:latin typeface="+mj-lt"/>
              </a:rPr>
              <a:t>respected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8692C8A9-321C-B447-8565-9C4F97A039C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13714" y="37963472"/>
            <a:ext cx="5669102" cy="3108960"/>
          </a:xfrm>
          <a:prstGeom prst="rect">
            <a:avLst/>
          </a:prstGeom>
        </p:spPr>
      </p:pic>
      <p:sp>
        <p:nvSpPr>
          <p:cNvPr id="376" name="TextBox 375">
            <a:extLst>
              <a:ext uri="{FF2B5EF4-FFF2-40B4-BE49-F238E27FC236}">
                <a16:creationId xmlns:a16="http://schemas.microsoft.com/office/drawing/2014/main" id="{800DD20A-4CCE-2D48-B51A-DD31E4DC7A6C}"/>
              </a:ext>
            </a:extLst>
          </p:cNvPr>
          <p:cNvSpPr txBox="1"/>
          <p:nvPr/>
        </p:nvSpPr>
        <p:spPr>
          <a:xfrm>
            <a:off x="12894335" y="33701294"/>
            <a:ext cx="172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+mj-lt"/>
              </a:rPr>
              <a:t>Line</a:t>
            </a:r>
            <a:r>
              <a:rPr lang="zh-CN" altLang="en-US" sz="2800" b="1" dirty="0">
                <a:latin typeface="+mj-lt"/>
              </a:rPr>
              <a:t> </a:t>
            </a:r>
            <a:r>
              <a:rPr lang="en-US" altLang="zh-CN" sz="2800" b="1" dirty="0">
                <a:latin typeface="+mj-lt"/>
              </a:rPr>
              <a:t>13-14</a:t>
            </a:r>
            <a:endParaRPr lang="en-GB" sz="2800" b="1" dirty="0">
              <a:latin typeface="+mj-lt"/>
            </a:endParaRP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FFC97A87-2C98-1343-819A-FED6C4EF9A4A}"/>
              </a:ext>
            </a:extLst>
          </p:cNvPr>
          <p:cNvSpPr txBox="1"/>
          <p:nvPr/>
        </p:nvSpPr>
        <p:spPr>
          <a:xfrm>
            <a:off x="13071638" y="37471757"/>
            <a:ext cx="172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+mj-lt"/>
              </a:rPr>
              <a:t>Line</a:t>
            </a:r>
            <a:r>
              <a:rPr lang="zh-CN" altLang="en-US" sz="2800" b="1" dirty="0">
                <a:latin typeface="+mj-lt"/>
              </a:rPr>
              <a:t> </a:t>
            </a:r>
            <a:r>
              <a:rPr lang="en-US" altLang="zh-CN" sz="2800" b="1" dirty="0">
                <a:latin typeface="+mj-lt"/>
              </a:rPr>
              <a:t>25-26</a:t>
            </a:r>
            <a:endParaRPr lang="en-GB" sz="2800" b="1" dirty="0">
              <a:latin typeface="+mj-lt"/>
            </a:endParaRP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355F6DEC-FD81-DB4D-88A8-E6CF608EF8A6}"/>
              </a:ext>
            </a:extLst>
          </p:cNvPr>
          <p:cNvSpPr txBox="1"/>
          <p:nvPr/>
        </p:nvSpPr>
        <p:spPr>
          <a:xfrm>
            <a:off x="18397854" y="33718540"/>
            <a:ext cx="172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+mj-lt"/>
              </a:rPr>
              <a:t>Line</a:t>
            </a:r>
            <a:r>
              <a:rPr lang="zh-CN" altLang="en-US" sz="2800" b="1" dirty="0">
                <a:latin typeface="+mj-lt"/>
              </a:rPr>
              <a:t> </a:t>
            </a:r>
            <a:r>
              <a:rPr lang="en-US" altLang="zh-CN" sz="2800" b="1" dirty="0">
                <a:latin typeface="+mj-lt"/>
              </a:rPr>
              <a:t>22-23</a:t>
            </a:r>
            <a:endParaRPr lang="en-GB" sz="2800" b="1" dirty="0">
              <a:latin typeface="+mj-lt"/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17F42D6-464A-1149-BCDB-0B2C1D04E6E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082994" y="34373076"/>
            <a:ext cx="5335625" cy="292608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C6481A5A-B1B8-744E-9C34-6CD3F2FA2F6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109058" y="37965172"/>
            <a:ext cx="5335625" cy="292608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2CF6EF8-7D98-2D4E-BFF8-BB6BF81BDDF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6401140" y="34373076"/>
            <a:ext cx="5335625" cy="2926080"/>
          </a:xfrm>
          <a:prstGeom prst="rect">
            <a:avLst/>
          </a:prstGeom>
        </p:spPr>
      </p:pic>
      <p:pic>
        <p:nvPicPr>
          <p:cNvPr id="380" name="Picture 379">
            <a:extLst>
              <a:ext uri="{FF2B5EF4-FFF2-40B4-BE49-F238E27FC236}">
                <a16:creationId xmlns:a16="http://schemas.microsoft.com/office/drawing/2014/main" id="{0BC8B90E-CBAD-F84A-9B8B-54D4C5A4BAE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1916684" y="34334003"/>
            <a:ext cx="7423788" cy="5212080"/>
          </a:xfrm>
          <a:prstGeom prst="rect">
            <a:avLst/>
          </a:prstGeom>
        </p:spPr>
      </p:pic>
      <p:sp>
        <p:nvSpPr>
          <p:cNvPr id="382" name="TextBox 381">
            <a:extLst>
              <a:ext uri="{FF2B5EF4-FFF2-40B4-BE49-F238E27FC236}">
                <a16:creationId xmlns:a16="http://schemas.microsoft.com/office/drawing/2014/main" id="{9A3D6EFE-DD40-904F-85FC-05CA1A1B2B1A}"/>
              </a:ext>
            </a:extLst>
          </p:cNvPr>
          <p:cNvSpPr txBox="1"/>
          <p:nvPr/>
        </p:nvSpPr>
        <p:spPr>
          <a:xfrm>
            <a:off x="21983701" y="39719399"/>
            <a:ext cx="773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* </a:t>
            </a:r>
            <a:r>
              <a:rPr lang="en-US" sz="2400" dirty="0">
                <a:latin typeface="+mj-lt"/>
              </a:rPr>
              <a:t> This value does not consider the EENS caused by the line tripping due to the ampacity and voltage limits violations.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FF73DB38-DAFA-DC48-9472-1DA8A60E25AA}"/>
              </a:ext>
            </a:extLst>
          </p:cNvPr>
          <p:cNvSpPr txBox="1"/>
          <p:nvPr/>
        </p:nvSpPr>
        <p:spPr>
          <a:xfrm>
            <a:off x="22141654" y="33701294"/>
            <a:ext cx="7099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j-lt"/>
              </a:rPr>
              <a:t>Low-inertia</a:t>
            </a:r>
            <a:r>
              <a:rPr lang="zh-CN" altLang="en-US" sz="2800" b="1" dirty="0">
                <a:latin typeface="+mj-lt"/>
              </a:rPr>
              <a:t> </a:t>
            </a:r>
            <a:r>
              <a:rPr lang="en-US" altLang="zh-CN" sz="2800" b="1" dirty="0">
                <a:latin typeface="+mj-lt"/>
              </a:rPr>
              <a:t>39-bus</a:t>
            </a:r>
            <a:r>
              <a:rPr lang="zh-CN" altLang="en-US" sz="2800" b="1" dirty="0">
                <a:latin typeface="+mj-lt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+mj-lt"/>
              </a:rPr>
              <a:t>with</a:t>
            </a:r>
            <a:r>
              <a:rPr lang="zh-CN" altLang="en-US" sz="28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+mj-lt"/>
              </a:rPr>
              <a:t>BESS</a:t>
            </a:r>
            <a:r>
              <a:rPr lang="zh-CN" altLang="en-US" sz="28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altLang="zh-CN" sz="2800" b="1" dirty="0">
                <a:latin typeface="+mj-lt"/>
              </a:rPr>
              <a:t>vs</a:t>
            </a:r>
            <a:r>
              <a:rPr lang="zh-CN" altLang="en-US" sz="2800" b="1" dirty="0">
                <a:latin typeface="+mj-lt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+mj-lt"/>
              </a:rPr>
              <a:t>without</a:t>
            </a:r>
            <a:r>
              <a:rPr lang="zh-CN" altLang="en-US" sz="28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+mj-lt"/>
              </a:rPr>
              <a:t>BESS</a:t>
            </a:r>
            <a:endParaRPr lang="en-US" sz="28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A3C1A91-EEC3-8947-818A-B3F5C319022B}"/>
              </a:ext>
            </a:extLst>
          </p:cNvPr>
          <p:cNvSpPr/>
          <p:nvPr/>
        </p:nvSpPr>
        <p:spPr>
          <a:xfrm>
            <a:off x="27736800" y="36400076"/>
            <a:ext cx="1034453" cy="457200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hangingPunct="1"/>
            <a:endParaRPr lang="en-GB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9C3BAF55-CBF6-044D-BDD6-E857D9E45BA6}"/>
              </a:ext>
            </a:extLst>
          </p:cNvPr>
          <p:cNvSpPr/>
          <p:nvPr/>
        </p:nvSpPr>
        <p:spPr>
          <a:xfrm>
            <a:off x="27754843" y="38474457"/>
            <a:ext cx="1034453" cy="457200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hangingPunct="1"/>
            <a:endParaRPr lang="en-GB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1819839D-70B5-7644-8737-7BF9FB487BD1}"/>
              </a:ext>
            </a:extLst>
          </p:cNvPr>
          <p:cNvSpPr/>
          <p:nvPr/>
        </p:nvSpPr>
        <p:spPr>
          <a:xfrm>
            <a:off x="27736800" y="36887365"/>
            <a:ext cx="1034453" cy="4572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hangingPunct="1"/>
            <a:endParaRPr lang="en-GB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6F310DB3-1821-B24C-8EC8-06BFD8FDD343}"/>
              </a:ext>
            </a:extLst>
          </p:cNvPr>
          <p:cNvSpPr/>
          <p:nvPr/>
        </p:nvSpPr>
        <p:spPr>
          <a:xfrm>
            <a:off x="27754842" y="38964024"/>
            <a:ext cx="1034453" cy="4572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hangingPunct="1"/>
            <a:endParaRPr lang="en-GB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AE1DD-0E42-134B-9096-AA5CAB4469F2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62975" y="152575"/>
            <a:ext cx="4648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249" grpId="0"/>
      <p:bldP spid="257" grpId="0"/>
      <p:bldP spid="258" grpId="0" animBg="1"/>
      <p:bldP spid="259" grpId="0"/>
      <p:bldP spid="260" grpId="0" animBg="1"/>
      <p:bldP spid="261" grpId="0" animBg="1"/>
      <p:bldP spid="324" grpId="0" animBg="1"/>
      <p:bldP spid="325" grpId="0" animBg="1"/>
      <p:bldP spid="335" grpId="0" animBg="1"/>
      <p:bldP spid="342" grpId="0"/>
      <p:bldP spid="356" grpId="0" uiExpand="1" build="p"/>
      <p:bldP spid="357" grpId="0"/>
      <p:bldP spid="375" grpId="0"/>
    </p:bldLst>
  </p:timing>
</p:sld>
</file>

<file path=ppt/theme/theme1.xml><?xml version="1.0" encoding="utf-8"?>
<a:theme xmlns:a="http://schemas.openxmlformats.org/drawingml/2006/main" name="BFH_Studienplakat_A0_Vorlage">
  <a:themeElements>
    <a:clrScheme name="Custom 1">
      <a:dk1>
        <a:srgbClr val="2F2B20"/>
      </a:dk1>
      <a:lt1>
        <a:srgbClr val="FFFFFF"/>
      </a:lt1>
      <a:dk2>
        <a:srgbClr val="345D30"/>
      </a:dk2>
      <a:lt2>
        <a:srgbClr val="C1DFAC"/>
      </a:lt2>
      <a:accent1>
        <a:srgbClr val="8DA97C"/>
      </a:accent1>
      <a:accent2>
        <a:srgbClr val="8BBE90"/>
      </a:accent2>
      <a:accent3>
        <a:srgbClr val="ABD268"/>
      </a:accent3>
      <a:accent4>
        <a:srgbClr val="92A388"/>
      </a:accent4>
      <a:accent5>
        <a:srgbClr val="A5C869"/>
      </a:accent5>
      <a:accent6>
        <a:srgbClr val="99B18B"/>
      </a:accent6>
      <a:hlink>
        <a:srgbClr val="D25814"/>
      </a:hlink>
      <a:folHlink>
        <a:srgbClr val="849A0A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anchor="ctr"/>
      <a:lstStyle>
        <a:defPPr algn="ctr" eaLnBrk="1" hangingPunct="1">
          <a:defRPr smtClean="0">
            <a:solidFill>
              <a:srgbClr val="FFFFFF"/>
            </a:solidFill>
            <a:latin typeface="Calibri" panose="020F050202020403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ureau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Bureau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Bureau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A4279409C3118409D418E682AEFAFB0" ma:contentTypeVersion="3" ma:contentTypeDescription="Ein neues Dokument erstellen." ma:contentTypeScope="" ma:versionID="2b39eecd042fe67817287380b00d4728">
  <xsd:schema xmlns:xsd="http://www.w3.org/2001/XMLSchema" xmlns:p="http://schemas.microsoft.com/office/2006/metadata/properties" xmlns:ns2="238ac175-5152-443e-bf42-417a27926292" targetNamespace="http://schemas.microsoft.com/office/2006/metadata/properties" ma:root="true" ma:fieldsID="3e4ac4b9de63a8d8211a46de917ff848" ns2:_="">
    <xsd:import namespace="238ac175-5152-443e-bf42-417a27926292"/>
    <xsd:element name="properties">
      <xsd:complexType>
        <xsd:sequence>
          <xsd:element name="documentManagement">
            <xsd:complexType>
              <xsd:all>
                <xsd:element ref="ns2:Kategorie" minOccurs="0"/>
                <xsd:element ref="ns2:Betriebsystem" minOccurs="0"/>
                <xsd:element ref="ns2:Office_x002d_Version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238ac175-5152-443e-bf42-417a27926292" elementFormDefault="qualified">
    <xsd:import namespace="http://schemas.microsoft.com/office/2006/documentManagement/types"/>
    <xsd:element name="Kategorie" ma:index="8" nillable="true" ma:displayName="Kategorie" ma:default="Word" ma:format="Dropdown" ma:internalName="Kategorie">
      <xsd:simpleType>
        <xsd:restriction base="dms:Choice">
          <xsd:enumeration value="Word"/>
          <xsd:enumeration value="Powerpoint"/>
          <xsd:enumeration value="Anleitungen"/>
        </xsd:restriction>
      </xsd:simpleType>
    </xsd:element>
    <xsd:element name="Betriebsystem" ma:index="9" nillable="true" ma:displayName="Betriebsystem" ma:default="Windows" ma:format="Dropdown" ma:internalName="Betriebsystem">
      <xsd:simpleType>
        <xsd:restriction base="dms:Choice">
          <xsd:enumeration value="Windows"/>
          <xsd:enumeration value="Mac"/>
          <xsd:enumeration value="Windows/Mac"/>
        </xsd:restriction>
      </xsd:simpleType>
    </xsd:element>
    <xsd:element name="Office_x002d_Version" ma:index="10" nillable="true" ma:displayName="Office-Version" ma:default="Office 2010" ma:format="Dropdown" ma:internalName="Office_x002d_Version">
      <xsd:simpleType>
        <xsd:restriction base="dms:Choice">
          <xsd:enumeration value="Office 2010"/>
          <xsd:enumeration value="Office 2011"/>
          <xsd:enumeration value="Office 2010/2011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LongProperties xmlns="http://schemas.microsoft.com/office/2006/metadata/longProperties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44F06B-CD1A-48A6-AE8D-66BB5A415D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8ac175-5152-443e-bf42-417a2792629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ED6A87C8-0316-465C-A531-D7B1FF15B666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A81250AB-4D1E-424D-AB5B-135C213DEF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6850</TotalTime>
  <Words>743</Words>
  <Application>Microsoft Macintosh PowerPoint</Application>
  <PresentationFormat>Custom</PresentationFormat>
  <Paragraphs>104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Carlito</vt:lpstr>
      <vt:lpstr>Arial</vt:lpstr>
      <vt:lpstr>Arial Narrow</vt:lpstr>
      <vt:lpstr>Calibri</vt:lpstr>
      <vt:lpstr>Cambria Math</vt:lpstr>
      <vt:lpstr>Lucida Sans</vt:lpstr>
      <vt:lpstr>Wingdings</vt:lpstr>
      <vt:lpstr>BFH_Studienplakat_A0_Vorlage</vt:lpstr>
      <vt:lpstr>Thème Office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BFH_Posterpräsentation_A0_Vorlage</dc:title>
  <dc:creator>Benjamin Eberhardt</dc:creator>
  <cp:lastModifiedBy>Microsoft Office User</cp:lastModifiedBy>
  <cp:revision>895</cp:revision>
  <cp:lastPrinted>2018-09-18T07:59:26Z</cp:lastPrinted>
  <dcterms:created xsi:type="dcterms:W3CDTF">2013-07-10T11:58:58Z</dcterms:created>
  <dcterms:modified xsi:type="dcterms:W3CDTF">2021-09-29T07:20:40Z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ategorie">
    <vt:lpwstr>Powerpoint</vt:lpwstr>
  </property>
  <property fmtid="{D5CDD505-2E9C-101B-9397-08002B2CF9AE}" pid="3" name="Office-Version">
    <vt:lpwstr>Office 2010/2011</vt:lpwstr>
  </property>
  <property fmtid="{D5CDD505-2E9C-101B-9397-08002B2CF9AE}" pid="4" name="ContentType">
    <vt:lpwstr>Dokument</vt:lpwstr>
  </property>
  <property fmtid="{D5CDD505-2E9C-101B-9397-08002B2CF9AE}" pid="5" name="Betriebsystem">
    <vt:lpwstr>Windows/Mac</vt:lpwstr>
  </property>
</Properties>
</file>